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2" r:id="rId3"/>
    <p:sldId id="263" r:id="rId4"/>
    <p:sldId id="264" r:id="rId5"/>
    <p:sldId id="265" r:id="rId6"/>
    <p:sldId id="266" r:id="rId7"/>
    <p:sldId id="267" r:id="rId8"/>
    <p:sldId id="268" r:id="rId9"/>
    <p:sldId id="269" r:id="rId10"/>
    <p:sldId id="271" r:id="rId11"/>
    <p:sldId id="272" r:id="rId12"/>
    <p:sldId id="275" r:id="rId13"/>
    <p:sldId id="258" r:id="rId14"/>
    <p:sldId id="259" r:id="rId15"/>
    <p:sldId id="260" r:id="rId16"/>
    <p:sldId id="261" r:id="rId17"/>
    <p:sldId id="273" r:id="rId18"/>
    <p:sldId id="296" r:id="rId19"/>
    <p:sldId id="280" r:id="rId20"/>
    <p:sldId id="281" r:id="rId21"/>
    <p:sldId id="297" r:id="rId22"/>
    <p:sldId id="298" r:id="rId23"/>
    <p:sldId id="282" r:id="rId24"/>
    <p:sldId id="283" r:id="rId25"/>
    <p:sldId id="286" r:id="rId26"/>
    <p:sldId id="287" r:id="rId27"/>
    <p:sldId id="288" r:id="rId28"/>
    <p:sldId id="289" r:id="rId29"/>
    <p:sldId id="290" r:id="rId30"/>
    <p:sldId id="291" r:id="rId31"/>
    <p:sldId id="292" r:id="rId32"/>
    <p:sldId id="293" r:id="rId33"/>
    <p:sldId id="294" r:id="rId34"/>
    <p:sldId id="295" r:id="rId35"/>
    <p:sldId id="276" r:id="rId36"/>
    <p:sldId id="278" r:id="rId37"/>
    <p:sldId id="299" r:id="rId3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103" autoAdjust="0"/>
  </p:normalViewPr>
  <p:slideViewPr>
    <p:cSldViewPr>
      <p:cViewPr varScale="1">
        <p:scale>
          <a:sx n="58" d="100"/>
          <a:sy n="58" d="100"/>
        </p:scale>
        <p:origin x="-8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663A96-D568-409A-929E-A46943E42B86}" type="datetimeFigureOut">
              <a:rPr lang="nl-NL" smtClean="0"/>
              <a:t>25-10-2017</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A34A51-4A1E-4738-87F6-12E53EA7572C}" type="slidenum">
              <a:rPr lang="nl-NL" smtClean="0"/>
              <a:t>‹nr.›</a:t>
            </a:fld>
            <a:endParaRPr lang="nl-NL"/>
          </a:p>
        </p:txBody>
      </p:sp>
    </p:spTree>
    <p:extLst>
      <p:ext uri="{BB962C8B-B14F-4D97-AF65-F5344CB8AC3E}">
        <p14:creationId xmlns:p14="http://schemas.microsoft.com/office/powerpoint/2010/main" val="54959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Het verzamelen van woorden begon eigenlijk al op het einde van de negentiende eeuw, toen er besloten werd om een Woordenboek van de Nederlandsche Taal te maken. Daarvoor nam men: boek, krant, tijdschrift en vanzelfsprekend pen en papier. Men ging excerperen:  lezen, aparte notities maken van woorden uit een boek of tijdschrift,  zodat er voorbeeldzinnen opgeschreven konden worden voor verdere beschrijving door de woordenboekmakers.</a:t>
            </a:r>
            <a:endParaRPr lang="nl-NL" altLang="nl-NL" smtClean="0"/>
          </a:p>
        </p:txBody>
      </p:sp>
      <p:sp>
        <p:nvSpPr>
          <p:cNvPr id="430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9B51C95-64EA-480F-8235-990719CDB38B}" type="slidenum">
              <a:rPr lang="nl-NL" altLang="nl-NL" smtClean="0">
                <a:latin typeface="Calibri" pitchFamily="34" charset="0"/>
                <a:cs typeface="Arial" charset="0"/>
              </a:rPr>
              <a:pPr eaLnBrk="1" hangingPunct="1">
                <a:spcBef>
                  <a:spcPct val="0"/>
                </a:spcBef>
              </a:pPr>
              <a:t>2</a:t>
            </a:fld>
            <a:endParaRPr lang="nl-NL" altLang="nl-NL" smtClean="0">
              <a:latin typeface="Calibri" pitchFamily="34" charset="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Alle teksten kunnen digitaal zijn, en zelfs in hetzelfde formaat, maar hoe ga je er op een efficiente manier in zoeken? Hoe vind je alle citaten, bewijsplaatsen van een woord?? Het antwoord: samenbrengen in een verzameling, een corpus, en met een zoekmachine het corpus laten doorzoeken.</a:t>
            </a:r>
            <a:endParaRPr lang="nl-NL" altLang="nl-NL" smtClean="0"/>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A95FB96-B4D6-4E72-98DA-46CE1CCE260A}" type="slidenum">
              <a:rPr lang="nl-NL" altLang="nl-NL" smtClean="0">
                <a:latin typeface="Calibri" pitchFamily="34" charset="0"/>
                <a:cs typeface="Arial" charset="0"/>
              </a:rPr>
              <a:pPr eaLnBrk="1" hangingPunct="1">
                <a:spcBef>
                  <a:spcPct val="0"/>
                </a:spcBef>
              </a:pPr>
              <a:t>11</a:t>
            </a:fld>
            <a:endParaRPr lang="nl-NL" altLang="nl-NL" smtClean="0">
              <a:latin typeface="Calibri" pitchFamily="34" charset="0"/>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r>
              <a:rPr lang="nl-NL" baseline="0" dirty="0" smtClean="0"/>
              <a:t>Welk type corpus bouwen</a:t>
            </a:r>
          </a:p>
          <a:p>
            <a:pPr marL="228600" indent="-228600">
              <a:buAutoNum type="arabicPeriod"/>
            </a:pPr>
            <a:r>
              <a:rPr lang="nl-NL" baseline="0" dirty="0" smtClean="0"/>
              <a:t>Bestaand digitaal materiaal’; digitaliseren; crawlen</a:t>
            </a:r>
          </a:p>
          <a:p>
            <a:pPr marL="0" indent="0">
              <a:buNone/>
            </a:pPr>
            <a:endParaRPr lang="nl-NL" dirty="0"/>
          </a:p>
        </p:txBody>
      </p:sp>
      <p:sp>
        <p:nvSpPr>
          <p:cNvPr id="4" name="Tijdelijke aanduiding voor dianummer 3"/>
          <p:cNvSpPr>
            <a:spLocks noGrp="1"/>
          </p:cNvSpPr>
          <p:nvPr>
            <p:ph type="sldNum" sz="quarter" idx="10"/>
          </p:nvPr>
        </p:nvSpPr>
        <p:spPr/>
        <p:txBody>
          <a:bodyPr/>
          <a:lstStyle/>
          <a:p>
            <a:fld id="{4BA34A51-4A1E-4738-87F6-12E53EA7572C}" type="slidenum">
              <a:rPr lang="nl-NL" smtClean="0"/>
              <a:t>12</a:t>
            </a:fld>
            <a:endParaRPr lang="nl-NL"/>
          </a:p>
        </p:txBody>
      </p:sp>
    </p:spTree>
    <p:extLst>
      <p:ext uri="{BB962C8B-B14F-4D97-AF65-F5344CB8AC3E}">
        <p14:creationId xmlns:p14="http://schemas.microsoft.com/office/powerpoint/2010/main" val="1516066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Het verzamelen van vindplaatsen voor woorden gebeurde op het instituut en door taalliefhebbers daarbuiten. Hier ziet u een foto van een selectie van de Woordentas van Guido Gezelle, dichter, journalist en columnist, die zijn leven lang </a:t>
            </a:r>
            <a:r>
              <a:rPr lang="nl-NL" altLang="nl-NL" smtClean="0"/>
              <a:t>specifieke woorden, spreuken en uitdrukkingen uit de volkstaal 'gezant' (verzameld) heeft, zowel oude als nieuwe. Bij zijn dood in 1899 liet hij zo'n 150.000 à 200.000 fiches na.</a:t>
            </a:r>
          </a:p>
        </p:txBody>
      </p:sp>
      <p:sp>
        <p:nvSpPr>
          <p:cNvPr id="440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C2C7555-CE70-4334-BDF4-E63671001201}" type="slidenum">
              <a:rPr lang="nl-NL" altLang="nl-NL" smtClean="0">
                <a:latin typeface="Calibri" pitchFamily="34" charset="0"/>
                <a:cs typeface="Arial" charset="0"/>
              </a:rPr>
              <a:pPr eaLnBrk="1" hangingPunct="1">
                <a:spcBef>
                  <a:spcPct val="0"/>
                </a:spcBef>
              </a:pPr>
              <a:t>3</a:t>
            </a:fld>
            <a:endParaRPr lang="nl-NL" altLang="nl-NL" smtClean="0">
              <a:latin typeface="Calibri" pitchFamily="34" charset="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Hier ziet u een verzameling vindplaatsen van het woord winkel. Deze snippers komen uit lijst met vindplaatsen van woorden uit een bepaalde bron. Deze lijst werd in stukjes geknipt, per woord in oude tijdschriften geplakt door werkstudenten op het INL en dan doorgegeven voor verdere verwerking door de afdeling materiaalverzameling.</a:t>
            </a:r>
            <a:endParaRPr lang="nl-NL" altLang="nl-NL" smtClean="0"/>
          </a:p>
        </p:txBody>
      </p:sp>
      <p:sp>
        <p:nvSpPr>
          <p:cNvPr id="450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A26439E-5192-4D77-B30F-354404B4E31B}" type="slidenum">
              <a:rPr lang="nl-NL" altLang="nl-NL" smtClean="0">
                <a:latin typeface="Calibri" pitchFamily="34" charset="0"/>
                <a:cs typeface="Arial" charset="0"/>
              </a:rPr>
              <a:pPr eaLnBrk="1" hangingPunct="1">
                <a:spcBef>
                  <a:spcPct val="0"/>
                </a:spcBef>
              </a:pPr>
              <a:t>4</a:t>
            </a:fld>
            <a:endParaRPr lang="nl-NL" altLang="nl-NL" smtClean="0">
              <a:latin typeface="Calibri" pitchFamily="34"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Assistenten namen zo’n plakboek, haalden de boeken erbij, en schreven een citaat uit dat groot genoeg was om de betekenis van het woord eruit af te leiden. Later werden ook knipsels uit kranten of tijdschriften op fiches geplakt en zodra de xerox bestond, zo ongeveer in het midden van de zeventiger jaren, ging men zoveel mogelijk citaten kopieren.</a:t>
            </a:r>
            <a:endParaRPr lang="nl-NL" altLang="nl-NL" smtClean="0"/>
          </a:p>
        </p:txBody>
      </p:sp>
      <p:sp>
        <p:nvSpPr>
          <p:cNvPr id="460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0462896-43A8-4A76-A128-A63DC756BB61}" type="slidenum">
              <a:rPr lang="nl-NL" altLang="nl-NL" smtClean="0">
                <a:latin typeface="Calibri" pitchFamily="34" charset="0"/>
                <a:cs typeface="Arial" charset="0"/>
              </a:rPr>
              <a:pPr eaLnBrk="1" hangingPunct="1">
                <a:spcBef>
                  <a:spcPct val="0"/>
                </a:spcBef>
              </a:pPr>
              <a:t>5</a:t>
            </a:fld>
            <a:endParaRPr lang="nl-NL" altLang="nl-NL" smtClean="0">
              <a:latin typeface="Calibri" pitchFamily="34" charset="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Zo ging men van boek, via aantekeningen over woorden, naar fiches met citaten, die door de redactie werden bestudeerd, geordend naar betekenis en beschreven. Het woordenboekartikel, bestaande uit een stapel fiches met citaten en aantekeningen, werd gezet/ingetikt/ingevoerd in de computer, en gepubliceerd in een van de vele gedrukte delen van het WNT.</a:t>
            </a:r>
            <a:endParaRPr lang="nl-NL" altLang="nl-NL" smtClean="0"/>
          </a:p>
        </p:txBody>
      </p:sp>
      <p:sp>
        <p:nvSpPr>
          <p:cNvPr id="471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7031EFA-0257-4C1D-AE11-50A77A9EC9C9}" type="slidenum">
              <a:rPr lang="nl-NL" altLang="nl-NL" smtClean="0">
                <a:latin typeface="Calibri" pitchFamily="34" charset="0"/>
                <a:cs typeface="Arial" charset="0"/>
              </a:rPr>
              <a:pPr eaLnBrk="1" hangingPunct="1">
                <a:spcBef>
                  <a:spcPct val="0"/>
                </a:spcBef>
              </a:pPr>
              <a:t>6</a:t>
            </a:fld>
            <a:endParaRPr lang="nl-NL" altLang="nl-NL" smtClean="0">
              <a:latin typeface="Calibri" pitchFamily="34" charset="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Met de komst van de computer, was de meest logische volgende stap om van een boek een bestand te maken, dat dan electronisch doorzocht en bewerkt zou kunnen worden. Dat wordt ook wel digitaliseren genoemd en op het INL is men daarmee begonnen vanaf 1970.</a:t>
            </a:r>
            <a:endParaRPr lang="nl-NL" altLang="nl-NL" smtClean="0"/>
          </a:p>
        </p:txBody>
      </p:sp>
      <p:sp>
        <p:nvSpPr>
          <p:cNvPr id="481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8BC71AA-6BE9-4189-8FFB-2B4D9A5A810C}" type="slidenum">
              <a:rPr lang="nl-NL" altLang="nl-NL" smtClean="0">
                <a:latin typeface="Calibri" pitchFamily="34" charset="0"/>
                <a:cs typeface="Arial" charset="0"/>
              </a:rPr>
              <a:pPr eaLnBrk="1" hangingPunct="1">
                <a:spcBef>
                  <a:spcPct val="0"/>
                </a:spcBef>
              </a:pPr>
              <a:t>7</a:t>
            </a:fld>
            <a:endParaRPr lang="nl-NL" altLang="nl-NL" smtClean="0">
              <a:latin typeface="Calibri" pitchFamily="34"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Datatypistes gingen aan de slag op speciale machines om ponsbanden (punch tape) dan wel ponskaarten (punch card) te voorzien van gaatjes die dan door een rekenmachine gelezen konden worden. Een rijtje van 8 gaatjes op een ponsband vertegenwoordigde 1 karakter (letter, cijfer, of teken), een ponskaart kon 80 tekens bevatten.( bevatte </a:t>
            </a:r>
            <a:r>
              <a:rPr lang="nl-NL" altLang="nl-NL" smtClean="0"/>
              <a:t>80 kolommen van 12 rijen en kon per kolom 1 teken bevatten). Ponskaarten en –banden kwamen ook van buiten het INL</a:t>
            </a:r>
          </a:p>
        </p:txBody>
      </p:sp>
      <p:sp>
        <p:nvSpPr>
          <p:cNvPr id="491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7099A44-9C9C-4897-A751-2AF5A178BA31}" type="slidenum">
              <a:rPr lang="nl-NL" altLang="nl-NL" smtClean="0">
                <a:latin typeface="Calibri" pitchFamily="34" charset="0"/>
                <a:cs typeface="Arial" charset="0"/>
              </a:rPr>
              <a:pPr eaLnBrk="1" hangingPunct="1">
                <a:spcBef>
                  <a:spcPct val="0"/>
                </a:spcBef>
              </a:pPr>
              <a:t>8</a:t>
            </a:fld>
            <a:endParaRPr lang="nl-NL" altLang="nl-NL" smtClean="0">
              <a:latin typeface="Calibri" pitchFamily="34" charset="0"/>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Eind zeventiger jaren ging men digitaliseren door het inlezen van een tekst met een OCR-machine, een apparaat dat een afbeelding maakt van een pagina en de omzet in een electronisch bestand waarin je verder kunt zoeken en/of schrijven. Hierboven ziet u INL’ers aan het werk met de  </a:t>
            </a:r>
            <a:endParaRPr lang="nl-NL" altLang="nl-NL" smtClean="0"/>
          </a:p>
          <a:p>
            <a:pPr>
              <a:spcBef>
                <a:spcPct val="0"/>
              </a:spcBef>
            </a:pPr>
            <a:r>
              <a:rPr lang="nl-NL" altLang="nl-NL" smtClean="0"/>
              <a:t>KURZWEIL Data Entry Machine (KDEM), in 1978 op de markt en meteen op het INL. </a:t>
            </a:r>
          </a:p>
        </p:txBody>
      </p:sp>
      <p:sp>
        <p:nvSpPr>
          <p:cNvPr id="501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96A2C4B-F668-45C0-BED8-B44735CDFD68}" type="slidenum">
              <a:rPr lang="nl-NL" altLang="nl-NL" smtClean="0">
                <a:latin typeface="Calibri" pitchFamily="34" charset="0"/>
                <a:cs typeface="Arial" charset="0"/>
              </a:rPr>
              <a:pPr eaLnBrk="1" hangingPunct="1">
                <a:spcBef>
                  <a:spcPct val="0"/>
                </a:spcBef>
              </a:pPr>
              <a:t>9</a:t>
            </a:fld>
            <a:endParaRPr lang="nl-NL" altLang="nl-NL" smtClean="0">
              <a:latin typeface="Calibri" pitchFamily="34" charset="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nl-NL" smtClean="0"/>
              <a:t>Digitaliseren hoeft niet als je kunt beschikken over bestanden van tekstproducenten. Zetbestanden van drukkers bijvoorbeeld, of nog vroeger ponsbanden of ponskaarten. Meestal moeten deze bestanden omgezet worden, geconverteerd, naar het standaard formaat van het INT.</a:t>
            </a:r>
            <a:endParaRPr lang="nl-NL" altLang="nl-NL" smtClean="0"/>
          </a:p>
        </p:txBody>
      </p:sp>
      <p:sp>
        <p:nvSpPr>
          <p:cNvPr id="522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885F41C-7EE0-4136-900C-725F661D5924}" type="slidenum">
              <a:rPr lang="nl-NL" altLang="nl-NL" smtClean="0">
                <a:latin typeface="Calibri" pitchFamily="34" charset="0"/>
                <a:cs typeface="Arial" charset="0"/>
              </a:rPr>
              <a:pPr eaLnBrk="1" hangingPunct="1">
                <a:spcBef>
                  <a:spcPct val="0"/>
                </a:spcBef>
              </a:pPr>
              <a:t>10</a:t>
            </a:fld>
            <a:endParaRPr lang="nl-NL" altLang="nl-NL" smtClean="0">
              <a:latin typeface="Calibri" pitchFamily="34"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8" name="Rechthoek 7"/>
          <p:cNvSpPr/>
          <p:nvPr userDrawn="1"/>
        </p:nvSpPr>
        <p:spPr>
          <a:xfrm>
            <a:off x="0" y="2376264"/>
            <a:ext cx="9144000" cy="4481736"/>
          </a:xfrm>
          <a:prstGeom prst="rect">
            <a:avLst/>
          </a:prstGeom>
          <a:solidFill>
            <a:srgbClr val="1FB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ctrTitle"/>
          </p:nvPr>
        </p:nvSpPr>
        <p:spPr>
          <a:xfrm>
            <a:off x="467544" y="2420888"/>
            <a:ext cx="8128992" cy="2592288"/>
          </a:xfrm>
          <a:ln w="6350">
            <a:noFill/>
          </a:ln>
        </p:spPr>
        <p:txBody>
          <a:bodyPr tIns="0" bIns="0" anchor="ctr">
            <a:noAutofit/>
          </a:bodyPr>
          <a:lstStyle>
            <a:lvl1pPr algn="l">
              <a:spcBef>
                <a:spcPts val="0"/>
              </a:spcBef>
              <a:spcAft>
                <a:spcPts val="0"/>
              </a:spcAft>
              <a:defRPr sz="7200"/>
            </a:lvl1pPr>
          </a:lstStyle>
          <a:p>
            <a:r>
              <a:rPr lang="nl-NL" smtClean="0"/>
              <a:t>Klik om de stijl te bewerken</a:t>
            </a:r>
            <a:endParaRPr lang="nl-NL"/>
          </a:p>
        </p:txBody>
      </p:sp>
      <p:sp>
        <p:nvSpPr>
          <p:cNvPr id="3" name="Ondertitel 2"/>
          <p:cNvSpPr>
            <a:spLocks noGrp="1"/>
          </p:cNvSpPr>
          <p:nvPr>
            <p:ph type="subTitle" idx="1" hasCustomPrompt="1"/>
          </p:nvPr>
        </p:nvSpPr>
        <p:spPr>
          <a:xfrm>
            <a:off x="501755" y="5283796"/>
            <a:ext cx="3664496" cy="1502196"/>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ondertitel</a:t>
            </a:r>
            <a:endParaRPr lang="nl-NL"/>
          </a:p>
        </p:txBody>
      </p:sp>
      <p:cxnSp>
        <p:nvCxnSpPr>
          <p:cNvPr id="9" name="Rechte verbindingslijn 8"/>
          <p:cNvCxnSpPr/>
          <p:nvPr userDrawn="1"/>
        </p:nvCxnSpPr>
        <p:spPr>
          <a:xfrm flipV="1">
            <a:off x="4572000" y="5301208"/>
            <a:ext cx="0" cy="1556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1755" y="404664"/>
            <a:ext cx="3422173" cy="1512168"/>
          </a:xfrm>
          <a:prstGeom prst="rect">
            <a:avLst/>
          </a:prstGeom>
        </p:spPr>
      </p:pic>
      <p:sp>
        <p:nvSpPr>
          <p:cNvPr id="10" name="Tijdelijke aanduiding voor tekst 3"/>
          <p:cNvSpPr>
            <a:spLocks noGrp="1"/>
          </p:cNvSpPr>
          <p:nvPr>
            <p:ph type="body" sz="half" idx="2" hasCustomPrompt="1"/>
          </p:nvPr>
        </p:nvSpPr>
        <p:spPr>
          <a:xfrm>
            <a:off x="4932040" y="5301208"/>
            <a:ext cx="3638197" cy="1457400"/>
          </a:xfrm>
        </p:spPr>
        <p:txBody>
          <a:bodyPr>
            <a:normAutofit/>
          </a:bodyPr>
          <a:lstStyle>
            <a:lvl1pPr marL="0" indent="0">
              <a:buNone/>
              <a:defRPr sz="20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naam / e-mail</a:t>
            </a:r>
          </a:p>
        </p:txBody>
      </p:sp>
    </p:spTree>
    <p:extLst>
      <p:ext uri="{BB962C8B-B14F-4D97-AF65-F5344CB8AC3E}">
        <p14:creationId xmlns:p14="http://schemas.microsoft.com/office/powerpoint/2010/main" val="36297056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00157387-DC5E-4657-98EC-5D830EFFB5EC}" type="slidenum">
              <a:rPr lang="nl-NL" smtClean="0"/>
              <a:t>‹nr.›</a:t>
            </a:fld>
            <a:endParaRPr lang="nl-NL"/>
          </a:p>
        </p:txBody>
      </p:sp>
    </p:spTree>
    <p:extLst>
      <p:ext uri="{BB962C8B-B14F-4D97-AF65-F5344CB8AC3E}">
        <p14:creationId xmlns:p14="http://schemas.microsoft.com/office/powerpoint/2010/main" val="794105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a:xfrm>
            <a:off x="457200" y="6356350"/>
            <a:ext cx="2133600" cy="365125"/>
          </a:xfrm>
          <a:prstGeom prst="rect">
            <a:avLst/>
          </a:prstGeom>
        </p:spPr>
        <p:txBody>
          <a:bodyPr/>
          <a:lstStyle/>
          <a:p>
            <a:fld id="{BDC2FA63-365F-4924-B8F8-06F2ABA56828}" type="datetimeFigureOut">
              <a:rPr lang="nl-NL" smtClean="0"/>
              <a:t>25-10-2017</a:t>
            </a:fld>
            <a:endParaRPr lang="nl-NL"/>
          </a:p>
        </p:txBody>
      </p:sp>
      <p:sp>
        <p:nvSpPr>
          <p:cNvPr id="5" name="Tijdelijke aanduiding voor voettekst 4"/>
          <p:cNvSpPr>
            <a:spLocks noGrp="1"/>
          </p:cNvSpPr>
          <p:nvPr>
            <p:ph type="ftr" sz="quarter" idx="11"/>
          </p:nvPr>
        </p:nvSpPr>
        <p:spPr>
          <a:xfrm>
            <a:off x="3124200" y="6356350"/>
            <a:ext cx="2895600" cy="365125"/>
          </a:xfrm>
          <a:prstGeom prst="rect">
            <a:avLst/>
          </a:prstGeom>
        </p:spPr>
        <p:txBody>
          <a:bodyPr/>
          <a:lstStyle/>
          <a:p>
            <a:endParaRPr lang="nl-NL"/>
          </a:p>
        </p:txBody>
      </p:sp>
      <p:sp>
        <p:nvSpPr>
          <p:cNvPr id="6" name="Tijdelijke aanduiding voor dianummer 5"/>
          <p:cNvSpPr>
            <a:spLocks noGrp="1"/>
          </p:cNvSpPr>
          <p:nvPr>
            <p:ph type="sldNum" sz="quarter" idx="12"/>
          </p:nvPr>
        </p:nvSpPr>
        <p:spPr/>
        <p:txBody>
          <a:bodyPr/>
          <a:lstStyle/>
          <a:p>
            <a:fld id="{0715184F-C591-4783-ABED-C1B84BA07471}" type="slidenum">
              <a:rPr lang="nl-NL" smtClean="0"/>
              <a:t>‹nr.›</a:t>
            </a:fld>
            <a:endParaRPr lang="nl-NL"/>
          </a:p>
        </p:txBody>
      </p:sp>
    </p:spTree>
    <p:extLst>
      <p:ext uri="{BB962C8B-B14F-4D97-AF65-F5344CB8AC3E}">
        <p14:creationId xmlns:p14="http://schemas.microsoft.com/office/powerpoint/2010/main" val="2541306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nl"/>
              <a:t>‹nr.›</a:t>
            </a:fld>
            <a:endParaRPr lang="nl"/>
          </a:p>
        </p:txBody>
      </p:sp>
    </p:spTree>
    <p:extLst>
      <p:ext uri="{BB962C8B-B14F-4D97-AF65-F5344CB8AC3E}">
        <p14:creationId xmlns:p14="http://schemas.microsoft.com/office/powerpoint/2010/main" val="3417767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Kop en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lvl1pPr>
              <a:defRPr/>
            </a:lvl1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00157387-DC5E-4657-98EC-5D830EFFB5EC}" type="slidenum">
              <a:rPr lang="nl-NL" smtClean="0"/>
              <a:t>‹nr.›</a:t>
            </a:fld>
            <a:endParaRPr lang="nl-NL"/>
          </a:p>
        </p:txBody>
      </p:sp>
    </p:spTree>
    <p:extLst>
      <p:ext uri="{BB962C8B-B14F-4D97-AF65-F5344CB8AC3E}">
        <p14:creationId xmlns:p14="http://schemas.microsoft.com/office/powerpoint/2010/main" val="13653230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Kop en 2 kolomm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ianummer 6"/>
          <p:cNvSpPr>
            <a:spLocks noGrp="1"/>
          </p:cNvSpPr>
          <p:nvPr>
            <p:ph type="sldNum" sz="quarter" idx="12"/>
          </p:nvPr>
        </p:nvSpPr>
        <p:spPr/>
        <p:txBody>
          <a:bodyPr/>
          <a:lstStyle/>
          <a:p>
            <a:fld id="{00157387-DC5E-4657-98EC-5D830EFFB5EC}" type="slidenum">
              <a:rPr lang="nl-NL" smtClean="0"/>
              <a:t>‹nr.›</a:t>
            </a:fld>
            <a:endParaRPr lang="nl-NL"/>
          </a:p>
        </p:txBody>
      </p:sp>
    </p:spTree>
    <p:extLst>
      <p:ext uri="{BB962C8B-B14F-4D97-AF65-F5344CB8AC3E}">
        <p14:creationId xmlns:p14="http://schemas.microsoft.com/office/powerpoint/2010/main" val="3355928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Kop en 2 kolommen met subkopp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56792"/>
            <a:ext cx="4040188" cy="792088"/>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492896"/>
            <a:ext cx="4040188" cy="36332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56792"/>
            <a:ext cx="4041775" cy="792088"/>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492896"/>
            <a:ext cx="4041775" cy="36332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9" name="Tijdelijke aanduiding voor dianummer 8"/>
          <p:cNvSpPr>
            <a:spLocks noGrp="1"/>
          </p:cNvSpPr>
          <p:nvPr>
            <p:ph type="sldNum" sz="quarter" idx="12"/>
          </p:nvPr>
        </p:nvSpPr>
        <p:spPr/>
        <p:txBody>
          <a:bodyPr/>
          <a:lstStyle/>
          <a:p>
            <a:fld id="{00157387-DC5E-4657-98EC-5D830EFFB5EC}" type="slidenum">
              <a:rPr lang="nl-NL" smtClean="0"/>
              <a:t>‹nr.›</a:t>
            </a:fld>
            <a:endParaRPr lang="nl-NL"/>
          </a:p>
        </p:txBody>
      </p:sp>
    </p:spTree>
    <p:extLst>
      <p:ext uri="{BB962C8B-B14F-4D97-AF65-F5344CB8AC3E}">
        <p14:creationId xmlns:p14="http://schemas.microsoft.com/office/powerpoint/2010/main" val="2835261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Alleen kop">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5" name="Tijdelijke aanduiding voor dianummer 4"/>
          <p:cNvSpPr>
            <a:spLocks noGrp="1"/>
          </p:cNvSpPr>
          <p:nvPr>
            <p:ph type="sldNum" sz="quarter" idx="12"/>
          </p:nvPr>
        </p:nvSpPr>
        <p:spPr/>
        <p:txBody>
          <a:bodyPr/>
          <a:lstStyle/>
          <a:p>
            <a:fld id="{00157387-DC5E-4657-98EC-5D830EFFB5EC}" type="slidenum">
              <a:rPr lang="nl-NL" smtClean="0"/>
              <a:t>‹nr.›</a:t>
            </a:fld>
            <a:endParaRPr lang="nl-NL"/>
          </a:p>
        </p:txBody>
      </p:sp>
    </p:spTree>
    <p:extLst>
      <p:ext uri="{BB962C8B-B14F-4D97-AF65-F5344CB8AC3E}">
        <p14:creationId xmlns:p14="http://schemas.microsoft.com/office/powerpoint/2010/main" val="2928427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Helemaal niets">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00157387-DC5E-4657-98EC-5D830EFFB5EC}" type="slidenum">
              <a:rPr lang="nl-NL" smtClean="0"/>
              <a:t>‹nr.›</a:t>
            </a:fld>
            <a:endParaRPr lang="nl-NL"/>
          </a:p>
        </p:txBody>
      </p:sp>
    </p:spTree>
    <p:extLst>
      <p:ext uri="{BB962C8B-B14F-4D97-AF65-F5344CB8AC3E}">
        <p14:creationId xmlns:p14="http://schemas.microsoft.com/office/powerpoint/2010/main" val="322682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links kop, rechts 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00157387-DC5E-4657-98EC-5D830EFFB5EC}" type="slidenum">
              <a:rPr lang="nl-NL" smtClean="0"/>
              <a:t>‹nr.›</a:t>
            </a:fld>
            <a:endParaRPr lang="nl-NL"/>
          </a:p>
        </p:txBody>
      </p:sp>
    </p:spTree>
    <p:extLst>
      <p:ext uri="{BB962C8B-B14F-4D97-AF65-F5344CB8AC3E}">
        <p14:creationId xmlns:p14="http://schemas.microsoft.com/office/powerpoint/2010/main" val="297172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Tijdelijke aanduiding voor dianummer 6"/>
          <p:cNvSpPr>
            <a:spLocks noGrp="1"/>
          </p:cNvSpPr>
          <p:nvPr>
            <p:ph type="sldNum" sz="quarter" idx="12"/>
          </p:nvPr>
        </p:nvSpPr>
        <p:spPr/>
        <p:txBody>
          <a:bodyPr/>
          <a:lstStyle/>
          <a:p>
            <a:fld id="{00157387-DC5E-4657-98EC-5D830EFFB5EC}" type="slidenum">
              <a:rPr lang="nl-NL" smtClean="0"/>
              <a:t>‹nr.›</a:t>
            </a:fld>
            <a:endParaRPr lang="nl-NL"/>
          </a:p>
        </p:txBody>
      </p:sp>
    </p:spTree>
    <p:extLst>
      <p:ext uri="{BB962C8B-B14F-4D97-AF65-F5344CB8AC3E}">
        <p14:creationId xmlns:p14="http://schemas.microsoft.com/office/powerpoint/2010/main" val="294118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12"/>
          </p:nvPr>
        </p:nvSpPr>
        <p:spPr/>
        <p:txBody>
          <a:bodyPr/>
          <a:lstStyle/>
          <a:p>
            <a:fld id="{00157387-DC5E-4657-98EC-5D830EFFB5EC}" type="slidenum">
              <a:rPr lang="nl-NL" smtClean="0"/>
              <a:t>‹nr.›</a:t>
            </a:fld>
            <a:endParaRPr lang="nl-NL"/>
          </a:p>
        </p:txBody>
      </p:sp>
    </p:spTree>
    <p:extLst>
      <p:ext uri="{BB962C8B-B14F-4D97-AF65-F5344CB8AC3E}">
        <p14:creationId xmlns:p14="http://schemas.microsoft.com/office/powerpoint/2010/main" val="3076316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t">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dianummer 5"/>
          <p:cNvSpPr>
            <a:spLocks noGrp="1"/>
          </p:cNvSpPr>
          <p:nvPr>
            <p:ph type="sldNum" sz="quarter" idx="4"/>
          </p:nvPr>
        </p:nvSpPr>
        <p:spPr>
          <a:xfrm>
            <a:off x="7884368" y="6453336"/>
            <a:ext cx="1152128" cy="365125"/>
          </a:xfrm>
          <a:prstGeom prst="rect">
            <a:avLst/>
          </a:prstGeom>
        </p:spPr>
        <p:txBody>
          <a:bodyPr vert="horz" lIns="91440" tIns="45720" rIns="91440" bIns="45720" rtlCol="0" anchor="ctr"/>
          <a:lstStyle>
            <a:lvl1pPr algn="r">
              <a:defRPr sz="1800">
                <a:solidFill>
                  <a:schemeClr val="tx1"/>
                </a:solidFill>
              </a:defRPr>
            </a:lvl1pPr>
          </a:lstStyle>
          <a:p>
            <a:fld id="{ADC4B288-03A0-434B-82B6-8DE2C862FD58}" type="slidenum">
              <a:rPr lang="nl-NL" smtClean="0"/>
              <a:t>‹nr.›</a:t>
            </a:fld>
            <a:endParaRPr lang="nl-NL"/>
          </a:p>
        </p:txBody>
      </p:sp>
      <p:pic>
        <p:nvPicPr>
          <p:cNvPr id="7" name="Afbeelding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6064" y="6528825"/>
            <a:ext cx="3647904" cy="212543"/>
          </a:xfrm>
          <a:prstGeom prst="rect">
            <a:avLst/>
          </a:prstGeom>
        </p:spPr>
      </p:pic>
      <p:sp>
        <p:nvSpPr>
          <p:cNvPr id="8" name="Rechthoek 7"/>
          <p:cNvSpPr/>
          <p:nvPr/>
        </p:nvSpPr>
        <p:spPr>
          <a:xfrm>
            <a:off x="0" y="6381328"/>
            <a:ext cx="492048" cy="476672"/>
          </a:xfrm>
          <a:prstGeom prst="rect">
            <a:avLst/>
          </a:prstGeom>
          <a:solidFill>
            <a:srgbClr val="1FB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8"/>
          <p:cNvCxnSpPr/>
          <p:nvPr/>
        </p:nvCxnSpPr>
        <p:spPr>
          <a:xfrm>
            <a:off x="0" y="6381328"/>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7740352" y="6453336"/>
            <a:ext cx="0" cy="404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252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par>
    </p:tnLst>
  </p:timing>
  <p:hf hdr="0" ftr="0" dt="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Courier New" panose="02070309020205020404" pitchFamily="49" charset="0"/>
        <a:buChar char="o"/>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nederlab.nl/onderzoeksportaa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openconvert.clarin.inl.nl" TargetMode="External"/><Relationship Id="rId2" Type="http://schemas.openxmlformats.org/officeDocument/2006/relationships/hyperlink" Target="http://www.digitisation.e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b="0" i="1" dirty="0" err="1"/>
              <a:t>Riddles</a:t>
            </a:r>
            <a:r>
              <a:rPr lang="nl-NL" b="0" i="1" dirty="0"/>
              <a:t> in </a:t>
            </a:r>
            <a:r>
              <a:rPr lang="nl-NL" b="0" i="1" dirty="0" err="1"/>
              <a:t>the</a:t>
            </a:r>
            <a:r>
              <a:rPr lang="nl-NL" b="0" i="1" dirty="0"/>
              <a:t> Dark</a:t>
            </a:r>
            <a:r>
              <a:rPr lang="nl-NL" b="0" dirty="0" smtClean="0"/>
              <a:t>.</a:t>
            </a:r>
            <a:br>
              <a:rPr lang="nl-NL" b="0" dirty="0" smtClean="0"/>
            </a:br>
            <a:r>
              <a:rPr lang="nl-NL" b="0" dirty="0" smtClean="0"/>
              <a:t>Corpus building</a:t>
            </a:r>
            <a:endParaRPr lang="nl-NL" dirty="0"/>
          </a:p>
        </p:txBody>
      </p:sp>
      <p:sp>
        <p:nvSpPr>
          <p:cNvPr id="3" name="Ondertitel 2"/>
          <p:cNvSpPr>
            <a:spLocks noGrp="1"/>
          </p:cNvSpPr>
          <p:nvPr>
            <p:ph type="subTitle" idx="1"/>
          </p:nvPr>
        </p:nvSpPr>
        <p:spPr/>
        <p:txBody>
          <a:bodyPr/>
          <a:lstStyle/>
          <a:p>
            <a:endParaRPr lang="nl-NL" dirty="0"/>
          </a:p>
        </p:txBody>
      </p:sp>
      <p:sp>
        <p:nvSpPr>
          <p:cNvPr id="4" name="Tijdelijke aanduiding voor tekst 3"/>
          <p:cNvSpPr>
            <a:spLocks noGrp="1"/>
          </p:cNvSpPr>
          <p:nvPr>
            <p:ph type="body" sz="half" idx="2"/>
          </p:nvPr>
        </p:nvSpPr>
        <p:spPr/>
        <p:txBody>
          <a:bodyPr/>
          <a:lstStyle/>
          <a:p>
            <a:r>
              <a:rPr lang="nl-NL" dirty="0" smtClean="0"/>
              <a:t>Katrien Depuydt</a:t>
            </a:r>
          </a:p>
          <a:p>
            <a:r>
              <a:rPr lang="nl-NL" dirty="0" smtClean="0"/>
              <a:t>Senior researcher/</a:t>
            </a:r>
            <a:r>
              <a:rPr lang="nl-NL" dirty="0" err="1" smtClean="0"/>
              <a:t>linguist</a:t>
            </a:r>
            <a:endParaRPr lang="nl-NL" dirty="0"/>
          </a:p>
          <a:p>
            <a:r>
              <a:rPr lang="nl-NL" dirty="0" smtClean="0"/>
              <a:t>katrien.depuydt@ivdnt.org</a:t>
            </a:r>
            <a:endParaRPr lang="nl-NL"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301207"/>
            <a:ext cx="2415465" cy="148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53654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meppel.boomverkiezing.nl/content_img/uploads/image/Meppel/Meppeler%20Coura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15888"/>
            <a:ext cx="3398838"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descr="http://www.persgroepadvertising.nl/images/nrc_kra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463" y="1104900"/>
            <a:ext cx="25908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6" descr="http://www.indymedia.be/files/Standaar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2173288"/>
            <a:ext cx="33337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10" descr="http://t1.gstatic.com/images?q=tbn:Tx8Bae5w3-B-5M: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5410200"/>
            <a:ext cx="94456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12" descr="http://t2.gstatic.com/images?q=tbn:ANd9GcQkCeWMYhIpQM5Jhv3PhEdfWkJHyYhvIhWUuwv5ZmisHKawdQU&amp;t=1&amp;usg=__4U0yflkWFHavuqkxWH7aCEuMnF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4276725"/>
            <a:ext cx="17716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6" descr="http://www.keesfloor.nl/artikelen/waddenbulletin_cov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3068638"/>
            <a:ext cx="17049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8" descr="http://t1.gstatic.com/images?q=tbn:ANd9GcQbLXpB6YP7vI36oDhF7VSpz4JvcHs3J0lsFviBROn4YGCTSJw&amp;t=1&amp;usg=__rl0AV0AGkK0eCBqW4ch_B9IrFr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0563" y="3068638"/>
            <a:ext cx="16668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20" descr="http://t0.gstatic.com/images?q=tbn:ANd9GcS6p0ohat1aWIOOnBR_XBHkK4_RaJClwTGDykxQXJtMhicw6Mk&amp;t=1&amp;usg=__2AY9RwDV5KRcMCAg30PhulDxZZ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8263" y="1125538"/>
            <a:ext cx="1531937"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2" descr="http://media.vvddenhaag.nl/67b36bb64273de78de5028286c16df85.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88125" y="1125538"/>
            <a:ext cx="142875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TextBox 12"/>
          <p:cNvSpPr txBox="1">
            <a:spLocks noChangeArrowheads="1"/>
          </p:cNvSpPr>
          <p:nvPr/>
        </p:nvSpPr>
        <p:spPr bwMode="auto">
          <a:xfrm>
            <a:off x="5449888" y="260350"/>
            <a:ext cx="23334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Constantia" pitchFamily="18" charset="0"/>
              <a:buChar char="·"/>
              <a:defRPr sz="2600" b="1" i="1">
                <a:solidFill>
                  <a:schemeClr val="tx1"/>
                </a:solidFill>
                <a:latin typeface="Constantia" pitchFamily="18" charset="0"/>
              </a:defRPr>
            </a:lvl1pPr>
            <a:lvl2pPr marL="742950" indent="-285750" eaLnBrk="0" hangingPunct="0">
              <a:spcBef>
                <a:spcPct val="20000"/>
              </a:spcBef>
              <a:buFont typeface="Constantia" pitchFamily="18" charset="0"/>
              <a:buChar char="·"/>
              <a:defRPr sz="2200">
                <a:solidFill>
                  <a:srgbClr val="3970B3"/>
                </a:solidFill>
                <a:latin typeface="VAG Rounded Std Light" pitchFamily="34" charset="0"/>
              </a:defRPr>
            </a:lvl2pPr>
            <a:lvl3pPr marL="1143000" indent="-228600" eaLnBrk="0" hangingPunct="0">
              <a:spcBef>
                <a:spcPct val="20000"/>
              </a:spcBef>
              <a:buFont typeface="Constantia" pitchFamily="18" charset="0"/>
              <a:buChar char="·"/>
              <a:defRPr>
                <a:solidFill>
                  <a:srgbClr val="8591A0"/>
                </a:solidFill>
                <a:latin typeface="VAG Rounded Std Light" pitchFamily="34" charset="0"/>
              </a:defRPr>
            </a:lvl3pPr>
            <a:lvl4pPr marL="1600200" indent="-228600" eaLnBrk="0" hangingPunct="0">
              <a:spcBef>
                <a:spcPct val="20000"/>
              </a:spcBef>
              <a:buFont typeface="Constantia" pitchFamily="18" charset="0"/>
              <a:buChar char="·"/>
              <a:defRPr sz="2000">
                <a:solidFill>
                  <a:srgbClr val="8591A0"/>
                </a:solidFill>
                <a:latin typeface="VAG Rounded Std Light" pitchFamily="34" charset="0"/>
              </a:defRPr>
            </a:lvl4pPr>
            <a:lvl5pPr marL="2057400" indent="-228600" eaLnBrk="0" hangingPunct="0">
              <a:spcBef>
                <a:spcPct val="20000"/>
              </a:spcBef>
              <a:buFont typeface="Constantia" pitchFamily="18" charset="0"/>
              <a:buChar char="·"/>
              <a:defRPr sz="2000">
                <a:solidFill>
                  <a:srgbClr val="8591A0"/>
                </a:solidFill>
                <a:latin typeface="VAG Rounded Std Light" pitchFamily="34" charset="0"/>
              </a:defRPr>
            </a:lvl5pPr>
            <a:lvl6pPr marL="2514600" indent="-228600" eaLnBrk="0" fontAlgn="base" hangingPunct="0">
              <a:spcBef>
                <a:spcPct val="20000"/>
              </a:spcBef>
              <a:spcAft>
                <a:spcPct val="0"/>
              </a:spcAft>
              <a:buFont typeface="Constantia" pitchFamily="18" charset="0"/>
              <a:buChar char="·"/>
              <a:defRPr sz="2000">
                <a:solidFill>
                  <a:srgbClr val="8591A0"/>
                </a:solidFill>
                <a:latin typeface="VAG Rounded Std Light" pitchFamily="34" charset="0"/>
              </a:defRPr>
            </a:lvl6pPr>
            <a:lvl7pPr marL="2971800" indent="-228600" eaLnBrk="0" fontAlgn="base" hangingPunct="0">
              <a:spcBef>
                <a:spcPct val="20000"/>
              </a:spcBef>
              <a:spcAft>
                <a:spcPct val="0"/>
              </a:spcAft>
              <a:buFont typeface="Constantia" pitchFamily="18" charset="0"/>
              <a:buChar char="·"/>
              <a:defRPr sz="2000">
                <a:solidFill>
                  <a:srgbClr val="8591A0"/>
                </a:solidFill>
                <a:latin typeface="VAG Rounded Std Light" pitchFamily="34" charset="0"/>
              </a:defRPr>
            </a:lvl7pPr>
            <a:lvl8pPr marL="3429000" indent="-228600" eaLnBrk="0" fontAlgn="base" hangingPunct="0">
              <a:spcBef>
                <a:spcPct val="20000"/>
              </a:spcBef>
              <a:spcAft>
                <a:spcPct val="0"/>
              </a:spcAft>
              <a:buFont typeface="Constantia" pitchFamily="18" charset="0"/>
              <a:buChar char="·"/>
              <a:defRPr sz="2000">
                <a:solidFill>
                  <a:srgbClr val="8591A0"/>
                </a:solidFill>
                <a:latin typeface="VAG Rounded Std Light" pitchFamily="34" charset="0"/>
              </a:defRPr>
            </a:lvl8pPr>
            <a:lvl9pPr marL="3886200" indent="-228600" eaLnBrk="0" fontAlgn="base" hangingPunct="0">
              <a:spcBef>
                <a:spcPct val="20000"/>
              </a:spcBef>
              <a:spcAft>
                <a:spcPct val="0"/>
              </a:spcAft>
              <a:buFont typeface="Constantia" pitchFamily="18" charset="0"/>
              <a:buChar char="·"/>
              <a:defRPr sz="2000">
                <a:solidFill>
                  <a:srgbClr val="8591A0"/>
                </a:solidFill>
                <a:latin typeface="VAG Rounded Std Light" pitchFamily="34" charset="0"/>
              </a:defRPr>
            </a:lvl9pPr>
          </a:lstStyle>
          <a:p>
            <a:pPr eaLnBrk="1" hangingPunct="1">
              <a:spcBef>
                <a:spcPct val="0"/>
              </a:spcBef>
              <a:buFontTx/>
              <a:buNone/>
            </a:pPr>
            <a:r>
              <a:rPr lang="en-US" altLang="nl-NL" sz="3600" b="0" i="0" dirty="0" smtClean="0">
                <a:latin typeface="Calibri" pitchFamily="34" charset="0"/>
                <a:cs typeface="Arial" charset="0"/>
              </a:rPr>
              <a:t>Born digital</a:t>
            </a:r>
            <a:endParaRPr lang="nl-NL" altLang="nl-NL" sz="3600" b="0" i="0" dirty="0">
              <a:latin typeface="Calibri" pitchFamily="34" charset="0"/>
              <a:cs typeface="Arial" charset="0"/>
            </a:endParaRPr>
          </a:p>
        </p:txBody>
      </p:sp>
      <p:sp>
        <p:nvSpPr>
          <p:cNvPr id="12300" name="Rectangle 13"/>
          <p:cNvSpPr>
            <a:spLocks noChangeArrowheads="1"/>
          </p:cNvSpPr>
          <p:nvPr/>
        </p:nvSpPr>
        <p:spPr bwMode="auto">
          <a:xfrm>
            <a:off x="6156325" y="5732463"/>
            <a:ext cx="29876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Constantia" pitchFamily="18" charset="0"/>
              <a:buChar char="·"/>
              <a:defRPr sz="2600" b="1" i="1">
                <a:solidFill>
                  <a:schemeClr val="tx1"/>
                </a:solidFill>
                <a:latin typeface="Constantia" pitchFamily="18" charset="0"/>
              </a:defRPr>
            </a:lvl1pPr>
            <a:lvl2pPr marL="742950" indent="-285750" eaLnBrk="0" hangingPunct="0">
              <a:spcBef>
                <a:spcPct val="20000"/>
              </a:spcBef>
              <a:buFont typeface="Constantia" pitchFamily="18" charset="0"/>
              <a:buChar char="·"/>
              <a:defRPr sz="2200">
                <a:solidFill>
                  <a:srgbClr val="3970B3"/>
                </a:solidFill>
                <a:latin typeface="VAG Rounded Std Light" pitchFamily="34" charset="0"/>
              </a:defRPr>
            </a:lvl2pPr>
            <a:lvl3pPr marL="1143000" indent="-228600" eaLnBrk="0" hangingPunct="0">
              <a:spcBef>
                <a:spcPct val="20000"/>
              </a:spcBef>
              <a:buFont typeface="Constantia" pitchFamily="18" charset="0"/>
              <a:buChar char="·"/>
              <a:defRPr>
                <a:solidFill>
                  <a:srgbClr val="8591A0"/>
                </a:solidFill>
                <a:latin typeface="VAG Rounded Std Light" pitchFamily="34" charset="0"/>
              </a:defRPr>
            </a:lvl3pPr>
            <a:lvl4pPr marL="1600200" indent="-228600" eaLnBrk="0" hangingPunct="0">
              <a:spcBef>
                <a:spcPct val="20000"/>
              </a:spcBef>
              <a:buFont typeface="Constantia" pitchFamily="18" charset="0"/>
              <a:buChar char="·"/>
              <a:defRPr sz="2000">
                <a:solidFill>
                  <a:srgbClr val="8591A0"/>
                </a:solidFill>
                <a:latin typeface="VAG Rounded Std Light" pitchFamily="34" charset="0"/>
              </a:defRPr>
            </a:lvl4pPr>
            <a:lvl5pPr marL="2057400" indent="-228600" eaLnBrk="0" hangingPunct="0">
              <a:spcBef>
                <a:spcPct val="20000"/>
              </a:spcBef>
              <a:buFont typeface="Constantia" pitchFamily="18" charset="0"/>
              <a:buChar char="·"/>
              <a:defRPr sz="2000">
                <a:solidFill>
                  <a:srgbClr val="8591A0"/>
                </a:solidFill>
                <a:latin typeface="VAG Rounded Std Light" pitchFamily="34" charset="0"/>
              </a:defRPr>
            </a:lvl5pPr>
            <a:lvl6pPr marL="2514600" indent="-228600" eaLnBrk="0" fontAlgn="base" hangingPunct="0">
              <a:spcBef>
                <a:spcPct val="20000"/>
              </a:spcBef>
              <a:spcAft>
                <a:spcPct val="0"/>
              </a:spcAft>
              <a:buFont typeface="Constantia" pitchFamily="18" charset="0"/>
              <a:buChar char="·"/>
              <a:defRPr sz="2000">
                <a:solidFill>
                  <a:srgbClr val="8591A0"/>
                </a:solidFill>
                <a:latin typeface="VAG Rounded Std Light" pitchFamily="34" charset="0"/>
              </a:defRPr>
            </a:lvl6pPr>
            <a:lvl7pPr marL="2971800" indent="-228600" eaLnBrk="0" fontAlgn="base" hangingPunct="0">
              <a:spcBef>
                <a:spcPct val="20000"/>
              </a:spcBef>
              <a:spcAft>
                <a:spcPct val="0"/>
              </a:spcAft>
              <a:buFont typeface="Constantia" pitchFamily="18" charset="0"/>
              <a:buChar char="·"/>
              <a:defRPr sz="2000">
                <a:solidFill>
                  <a:srgbClr val="8591A0"/>
                </a:solidFill>
                <a:latin typeface="VAG Rounded Std Light" pitchFamily="34" charset="0"/>
              </a:defRPr>
            </a:lvl7pPr>
            <a:lvl8pPr marL="3429000" indent="-228600" eaLnBrk="0" fontAlgn="base" hangingPunct="0">
              <a:spcBef>
                <a:spcPct val="20000"/>
              </a:spcBef>
              <a:spcAft>
                <a:spcPct val="0"/>
              </a:spcAft>
              <a:buFont typeface="Constantia" pitchFamily="18" charset="0"/>
              <a:buChar char="·"/>
              <a:defRPr sz="2000">
                <a:solidFill>
                  <a:srgbClr val="8591A0"/>
                </a:solidFill>
                <a:latin typeface="VAG Rounded Std Light" pitchFamily="34" charset="0"/>
              </a:defRPr>
            </a:lvl8pPr>
            <a:lvl9pPr marL="3886200" indent="-228600" eaLnBrk="0" fontAlgn="base" hangingPunct="0">
              <a:spcBef>
                <a:spcPct val="20000"/>
              </a:spcBef>
              <a:spcAft>
                <a:spcPct val="0"/>
              </a:spcAft>
              <a:buFont typeface="Constantia" pitchFamily="18" charset="0"/>
              <a:buChar char="·"/>
              <a:defRPr sz="2000">
                <a:solidFill>
                  <a:srgbClr val="8591A0"/>
                </a:solidFill>
                <a:latin typeface="VAG Rounded Std Light" pitchFamily="34" charset="0"/>
              </a:defRPr>
            </a:lvl9pPr>
          </a:lstStyle>
          <a:p>
            <a:pPr eaLnBrk="1" hangingPunct="1">
              <a:spcBef>
                <a:spcPct val="0"/>
              </a:spcBef>
              <a:buFontTx/>
              <a:buNone/>
            </a:pPr>
            <a:r>
              <a:rPr lang="en-US" altLang="nl-NL" sz="3600" b="0" i="0" dirty="0" smtClean="0">
                <a:latin typeface="Calibri" pitchFamily="34" charset="0"/>
              </a:rPr>
              <a:t>Data suppliers</a:t>
            </a:r>
            <a:endParaRPr lang="nl-NL" altLang="nl-NL" sz="3600" b="0" i="0" dirty="0">
              <a:latin typeface="Calibri" pitchFamily="34" charset="0"/>
            </a:endParaRPr>
          </a:p>
        </p:txBody>
      </p:sp>
    </p:spTree>
    <p:extLst>
      <p:ext uri="{BB962C8B-B14F-4D97-AF65-F5344CB8AC3E}">
        <p14:creationId xmlns:p14="http://schemas.microsoft.com/office/powerpoint/2010/main" val="2825233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t0.gstatic.com/images?q=tbn:ANd9GcQE6K6CF-RqruxmruVg4-dAK6iFDUMnxa5Ja98JR8PtaiWnqLw&amp;t=1&amp;usg=__uFmCnEV1_QZ9jrU2c42O8-rPFZ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27313"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4" descr="http://www.f-secure.com/weblog/archives/screenshot_z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404813"/>
            <a:ext cx="35242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6" descr="http://www.publi4u.be/nl/grafisch/nieuwsfeiten/209_zoekmachine-optimalisati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0" y="3048000"/>
            <a:ext cx="508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8" descr="http://zoom.nl/uploads/7/a/7axcy0dizr0r0hw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0"/>
            <a:ext cx="312102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0" descr="http://www.developer.com/img/articles/2003/08/18/IIS6P32.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573463"/>
            <a:ext cx="4122738"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608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nl-NL" altLang="nl-NL" dirty="0" smtClean="0"/>
              <a:t>Steps</a:t>
            </a:r>
          </a:p>
        </p:txBody>
      </p:sp>
      <p:sp>
        <p:nvSpPr>
          <p:cNvPr id="17411" name="Content Placeholder 2"/>
          <p:cNvSpPr>
            <a:spLocks noGrp="1"/>
          </p:cNvSpPr>
          <p:nvPr>
            <p:ph idx="1"/>
          </p:nvPr>
        </p:nvSpPr>
        <p:spPr>
          <a:xfrm>
            <a:off x="719138" y="1600200"/>
            <a:ext cx="7813675" cy="4924425"/>
          </a:xfrm>
        </p:spPr>
        <p:txBody>
          <a:bodyPr>
            <a:normAutofit/>
          </a:bodyPr>
          <a:lstStyle/>
          <a:p>
            <a:pPr marL="514350" indent="-514350">
              <a:buFont typeface="VAG Rounded Std Thin" pitchFamily="34" charset="0"/>
              <a:buAutoNum type="arabicPeriod"/>
            </a:pPr>
            <a:r>
              <a:rPr lang="nl-NL" altLang="nl-NL" dirty="0" smtClean="0"/>
              <a:t>Corpus design</a:t>
            </a:r>
          </a:p>
          <a:p>
            <a:pPr marL="514350" indent="-514350">
              <a:buFont typeface="VAG Rounded Std Thin" pitchFamily="34" charset="0"/>
              <a:buAutoNum type="arabicPeriod"/>
            </a:pPr>
            <a:r>
              <a:rPr lang="nl-NL" altLang="nl-NL" dirty="0" smtClean="0"/>
              <a:t>Corpus building </a:t>
            </a:r>
            <a:r>
              <a:rPr lang="nl-NL" altLang="nl-NL" dirty="0" err="1" smtClean="0"/>
              <a:t>strategy</a:t>
            </a:r>
            <a:r>
              <a:rPr lang="nl-NL" altLang="nl-NL" dirty="0" smtClean="0"/>
              <a:t> + </a:t>
            </a:r>
            <a:r>
              <a:rPr lang="nl-NL" altLang="nl-NL" dirty="0" err="1" smtClean="0"/>
              <a:t>quality</a:t>
            </a:r>
            <a:r>
              <a:rPr lang="nl-NL" altLang="nl-NL" dirty="0" smtClean="0"/>
              <a:t> criteria</a:t>
            </a:r>
          </a:p>
          <a:p>
            <a:pPr marL="514350" indent="-514350">
              <a:buFont typeface="VAG Rounded Std Thin" pitchFamily="34" charset="0"/>
              <a:buAutoNum type="arabicPeriod"/>
            </a:pPr>
            <a:r>
              <a:rPr lang="nl-NL" altLang="nl-NL" dirty="0" smtClean="0"/>
              <a:t>Corpus </a:t>
            </a:r>
            <a:r>
              <a:rPr lang="nl-NL" altLang="nl-NL" dirty="0" err="1" smtClean="0"/>
              <a:t>aquisition</a:t>
            </a:r>
            <a:r>
              <a:rPr lang="nl-NL" altLang="nl-NL" dirty="0" smtClean="0"/>
              <a:t> [IPR]</a:t>
            </a:r>
          </a:p>
          <a:p>
            <a:pPr marL="514350" indent="-514350">
              <a:buFont typeface="VAG Rounded Std Thin" pitchFamily="34" charset="0"/>
              <a:buAutoNum type="arabicPeriod"/>
            </a:pPr>
            <a:r>
              <a:rPr lang="nl-NL" altLang="nl-NL" dirty="0" smtClean="0"/>
              <a:t>Processing </a:t>
            </a:r>
            <a:br>
              <a:rPr lang="nl-NL" altLang="nl-NL" dirty="0" smtClean="0"/>
            </a:br>
            <a:r>
              <a:rPr lang="nl-NL" altLang="nl-NL" dirty="0" smtClean="0"/>
              <a:t>- analysis</a:t>
            </a:r>
            <a:br>
              <a:rPr lang="nl-NL" altLang="nl-NL" dirty="0" smtClean="0"/>
            </a:br>
            <a:r>
              <a:rPr lang="nl-NL" altLang="nl-NL" dirty="0" smtClean="0"/>
              <a:t>- </a:t>
            </a:r>
            <a:r>
              <a:rPr lang="nl-NL" altLang="nl-NL" dirty="0" err="1" smtClean="0"/>
              <a:t>conversion</a:t>
            </a:r>
            <a:r>
              <a:rPr lang="nl-NL" altLang="nl-NL" dirty="0" smtClean="0"/>
              <a:t> + metadata</a:t>
            </a:r>
            <a:br>
              <a:rPr lang="nl-NL" altLang="nl-NL" dirty="0" smtClean="0"/>
            </a:br>
            <a:r>
              <a:rPr lang="nl-NL" altLang="nl-NL" dirty="0" smtClean="0"/>
              <a:t>[</a:t>
            </a:r>
            <a:r>
              <a:rPr lang="nl-NL" altLang="nl-NL" dirty="0" err="1" smtClean="0"/>
              <a:t>linguist</a:t>
            </a:r>
            <a:r>
              <a:rPr lang="nl-NL" altLang="nl-NL" dirty="0" smtClean="0"/>
              <a:t> – SE]</a:t>
            </a:r>
          </a:p>
        </p:txBody>
      </p:sp>
    </p:spTree>
    <p:extLst>
      <p:ext uri="{BB962C8B-B14F-4D97-AF65-F5344CB8AC3E}">
        <p14:creationId xmlns:p14="http://schemas.microsoft.com/office/powerpoint/2010/main" val="22552552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NL"/>
          </a:p>
        </p:txBody>
      </p:sp>
      <p:sp>
        <p:nvSpPr>
          <p:cNvPr id="3" name="Ondertitel 2"/>
          <p:cNvSpPr>
            <a:spLocks noGrp="1"/>
          </p:cNvSpPr>
          <p:nvPr>
            <p:ph type="subTitle" idx="1"/>
          </p:nvPr>
        </p:nvSpPr>
        <p:spPr/>
        <p:txBody>
          <a:bodyPr/>
          <a:lstStyle/>
          <a:p>
            <a:endParaRPr lang="nl-N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4214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lstStyle/>
          <a:p>
            <a:endParaRPr lang="nl-N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016"/>
            <a:ext cx="9777782" cy="6453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8582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5924" y="-315416"/>
            <a:ext cx="10655010" cy="7192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84972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3779" y="-27384"/>
            <a:ext cx="11024912" cy="6984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60074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General </a:t>
            </a:r>
            <a:r>
              <a:rPr lang="nl-NL" dirty="0" err="1" smtClean="0"/>
              <a:t>principles</a:t>
            </a:r>
            <a:r>
              <a:rPr lang="nl-NL" dirty="0" smtClean="0"/>
              <a:t> corpus processing</a:t>
            </a:r>
            <a:endParaRPr lang="nl-NL" dirty="0"/>
          </a:p>
        </p:txBody>
      </p:sp>
      <p:sp>
        <p:nvSpPr>
          <p:cNvPr id="3" name="Tijdelijke aanduiding voor inhoud 2"/>
          <p:cNvSpPr>
            <a:spLocks noGrp="1"/>
          </p:cNvSpPr>
          <p:nvPr>
            <p:ph idx="1"/>
          </p:nvPr>
        </p:nvSpPr>
        <p:spPr/>
        <p:txBody>
          <a:bodyPr/>
          <a:lstStyle/>
          <a:p>
            <a:r>
              <a:rPr lang="nl-NL" dirty="0" err="1" smtClean="0"/>
              <a:t>What</a:t>
            </a:r>
            <a:r>
              <a:rPr lang="nl-NL" dirty="0" smtClean="0"/>
              <a:t> is a </a:t>
            </a:r>
            <a:r>
              <a:rPr lang="nl-NL" dirty="0" err="1" smtClean="0"/>
              <a:t>text</a:t>
            </a:r>
            <a:r>
              <a:rPr lang="nl-NL" dirty="0" smtClean="0"/>
              <a:t>?</a:t>
            </a:r>
          </a:p>
          <a:p>
            <a:r>
              <a:rPr lang="nl-NL" dirty="0" err="1" smtClean="0"/>
              <a:t>What</a:t>
            </a:r>
            <a:r>
              <a:rPr lang="nl-NL" dirty="0" smtClean="0"/>
              <a:t> is </a:t>
            </a:r>
            <a:r>
              <a:rPr lang="nl-NL" dirty="0" err="1" smtClean="0"/>
              <a:t>the</a:t>
            </a:r>
            <a:r>
              <a:rPr lang="nl-NL" dirty="0" smtClean="0"/>
              <a:t> format? </a:t>
            </a:r>
          </a:p>
          <a:p>
            <a:r>
              <a:rPr lang="nl-NL" dirty="0" err="1" smtClean="0"/>
              <a:t>Each</a:t>
            </a:r>
            <a:r>
              <a:rPr lang="nl-NL" dirty="0" smtClean="0"/>
              <a:t> token in </a:t>
            </a:r>
            <a:r>
              <a:rPr lang="nl-NL" dirty="0" err="1" smtClean="0"/>
              <a:t>the</a:t>
            </a:r>
            <a:r>
              <a:rPr lang="nl-NL" dirty="0" smtClean="0"/>
              <a:t> </a:t>
            </a:r>
            <a:r>
              <a:rPr lang="nl-NL" dirty="0" err="1" smtClean="0"/>
              <a:t>text</a:t>
            </a:r>
            <a:r>
              <a:rPr lang="nl-NL" dirty="0" smtClean="0"/>
              <a:t> has </a:t>
            </a:r>
            <a:r>
              <a:rPr lang="nl-NL" dirty="0" err="1" smtClean="0"/>
              <a:t>the</a:t>
            </a:r>
            <a:r>
              <a:rPr lang="nl-NL" dirty="0" smtClean="0"/>
              <a:t> correct metadata</a:t>
            </a:r>
          </a:p>
          <a:p>
            <a:r>
              <a:rPr lang="nl-NL" dirty="0" err="1" smtClean="0"/>
              <a:t>Metadatascheme</a:t>
            </a:r>
            <a:r>
              <a:rPr lang="nl-NL" dirty="0" smtClean="0"/>
              <a:t> </a:t>
            </a:r>
            <a:r>
              <a:rPr lang="nl-NL" dirty="0" err="1" smtClean="0"/>
              <a:t>for</a:t>
            </a:r>
            <a:r>
              <a:rPr lang="nl-NL" dirty="0" smtClean="0"/>
              <a:t> </a:t>
            </a:r>
            <a:r>
              <a:rPr lang="nl-NL" dirty="0" err="1" smtClean="0"/>
              <a:t>all</a:t>
            </a:r>
            <a:r>
              <a:rPr lang="nl-NL" dirty="0" smtClean="0"/>
              <a:t> corpora</a:t>
            </a:r>
            <a:br>
              <a:rPr lang="nl-NL" dirty="0" smtClean="0"/>
            </a:br>
            <a:r>
              <a:rPr lang="nl-NL" dirty="0" smtClean="0"/>
              <a:t>- </a:t>
            </a:r>
            <a:r>
              <a:rPr lang="nl-NL" dirty="0" err="1" smtClean="0"/>
              <a:t>core</a:t>
            </a:r>
            <a:r>
              <a:rPr lang="nl-NL" dirty="0" smtClean="0"/>
              <a:t> metadataset</a:t>
            </a:r>
            <a:br>
              <a:rPr lang="nl-NL" dirty="0" smtClean="0"/>
            </a:br>
            <a:r>
              <a:rPr lang="nl-NL" dirty="0" smtClean="0"/>
              <a:t>- date </a:t>
            </a:r>
            <a:r>
              <a:rPr lang="nl-NL" dirty="0" err="1" smtClean="0"/>
              <a:t>text</a:t>
            </a:r>
            <a:r>
              <a:rPr lang="nl-NL" dirty="0" smtClean="0"/>
              <a:t> vs. date </a:t>
            </a:r>
            <a:r>
              <a:rPr lang="nl-NL" dirty="0" err="1" smtClean="0"/>
              <a:t>witness</a:t>
            </a:r>
            <a:r>
              <a:rPr lang="nl-NL" dirty="0" smtClean="0"/>
              <a:t/>
            </a:r>
            <a:br>
              <a:rPr lang="nl-NL" dirty="0" smtClean="0"/>
            </a:br>
            <a:r>
              <a:rPr lang="nl-NL" dirty="0" smtClean="0"/>
              <a:t>- </a:t>
            </a:r>
            <a:r>
              <a:rPr lang="nl-NL" dirty="0" err="1" smtClean="0"/>
              <a:t>collection</a:t>
            </a:r>
            <a:r>
              <a:rPr lang="nl-NL" dirty="0" smtClean="0"/>
              <a:t> </a:t>
            </a:r>
            <a:r>
              <a:rPr lang="nl-NL" dirty="0" err="1" smtClean="0"/>
              <a:t>specific</a:t>
            </a:r>
            <a:r>
              <a:rPr lang="nl-NL" dirty="0" smtClean="0"/>
              <a:t> metadata</a:t>
            </a:r>
          </a:p>
          <a:p>
            <a:endParaRPr lang="nl-NL" dirty="0" smtClean="0"/>
          </a:p>
          <a:p>
            <a:endParaRPr lang="nl-NL" dirty="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17</a:t>
            </a:fld>
            <a:endParaRPr lang="nl-NL"/>
          </a:p>
        </p:txBody>
      </p:sp>
    </p:spTree>
    <p:extLst>
      <p:ext uri="{BB962C8B-B14F-4D97-AF65-F5344CB8AC3E}">
        <p14:creationId xmlns:p14="http://schemas.microsoft.com/office/powerpoint/2010/main" val="3139637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smtClean="0"/>
              <a:t>Corpusprocessing </a:t>
            </a:r>
            <a:r>
              <a:rPr lang="nl-NL" dirty="0" err="1" smtClean="0"/>
              <a:t>for</a:t>
            </a:r>
            <a:r>
              <a:rPr lang="nl-NL" dirty="0" smtClean="0"/>
              <a:t> </a:t>
            </a:r>
            <a:r>
              <a:rPr lang="nl-NL" dirty="0" err="1" smtClean="0"/>
              <a:t>Nederlab</a:t>
            </a:r>
            <a:endParaRPr lang="nl-NL" dirty="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18</a:t>
            </a:fld>
            <a:endParaRPr lang="nl-NL"/>
          </a:p>
        </p:txBody>
      </p:sp>
      <p:sp>
        <p:nvSpPr>
          <p:cNvPr id="3" name="Tijdelijke aanduiding voor inhoud 2"/>
          <p:cNvSpPr>
            <a:spLocks noGrp="1"/>
          </p:cNvSpPr>
          <p:nvPr>
            <p:ph idx="1"/>
          </p:nvPr>
        </p:nvSpPr>
        <p:spPr/>
        <p:txBody>
          <a:bodyPr>
            <a:normAutofit fontScale="77500" lnSpcReduction="20000"/>
          </a:bodyPr>
          <a:lstStyle/>
          <a:p>
            <a:r>
              <a:rPr lang="nl-NL" dirty="0" smtClean="0"/>
              <a:t>2013 – 30 </a:t>
            </a:r>
            <a:r>
              <a:rPr lang="nl-NL" dirty="0" err="1" smtClean="0"/>
              <a:t>June</a:t>
            </a:r>
            <a:r>
              <a:rPr lang="nl-NL" dirty="0" smtClean="0"/>
              <a:t> 2018</a:t>
            </a:r>
          </a:p>
          <a:p>
            <a:r>
              <a:rPr lang="nl-NL" dirty="0" err="1" smtClean="0"/>
              <a:t>Create</a:t>
            </a:r>
            <a:r>
              <a:rPr lang="nl-NL" dirty="0" smtClean="0"/>
              <a:t> a research environment </a:t>
            </a:r>
            <a:r>
              <a:rPr lang="nl-NL" dirty="0" err="1" smtClean="0"/>
              <a:t>for</a:t>
            </a:r>
            <a:r>
              <a:rPr lang="nl-NL" dirty="0" smtClean="0"/>
              <a:t> </a:t>
            </a:r>
            <a:r>
              <a:rPr lang="nl-NL" dirty="0" err="1" smtClean="0"/>
              <a:t>historians</a:t>
            </a:r>
            <a:r>
              <a:rPr lang="nl-NL" dirty="0" smtClean="0"/>
              <a:t>, </a:t>
            </a:r>
            <a:r>
              <a:rPr lang="nl-NL" dirty="0" err="1" smtClean="0"/>
              <a:t>linguists</a:t>
            </a:r>
            <a:r>
              <a:rPr lang="nl-NL" dirty="0" smtClean="0"/>
              <a:t>, </a:t>
            </a:r>
            <a:r>
              <a:rPr lang="nl-NL" dirty="0" err="1" smtClean="0"/>
              <a:t>literary</a:t>
            </a:r>
            <a:r>
              <a:rPr lang="nl-NL" dirty="0" smtClean="0"/>
              <a:t> </a:t>
            </a:r>
            <a:r>
              <a:rPr lang="nl-NL" dirty="0" err="1" smtClean="0"/>
              <a:t>scholars</a:t>
            </a:r>
            <a:r>
              <a:rPr lang="nl-NL" dirty="0" smtClean="0"/>
              <a:t>…</a:t>
            </a:r>
          </a:p>
          <a:p>
            <a:r>
              <a:rPr lang="nl-NL" dirty="0" err="1" smtClean="0"/>
              <a:t>Diachronic</a:t>
            </a:r>
            <a:r>
              <a:rPr lang="nl-NL" dirty="0" smtClean="0"/>
              <a:t> corpus of </a:t>
            </a:r>
            <a:r>
              <a:rPr lang="nl-NL" dirty="0" err="1" smtClean="0"/>
              <a:t>existing</a:t>
            </a:r>
            <a:r>
              <a:rPr lang="nl-NL" dirty="0" smtClean="0"/>
              <a:t> digital </a:t>
            </a:r>
            <a:r>
              <a:rPr lang="nl-NL" dirty="0" err="1" smtClean="0"/>
              <a:t>collections</a:t>
            </a:r>
            <a:r>
              <a:rPr lang="nl-NL" dirty="0" smtClean="0"/>
              <a:t> (ca. 500 – present )</a:t>
            </a:r>
          </a:p>
          <a:p>
            <a:r>
              <a:rPr lang="en-US" dirty="0"/>
              <a:t>User-friendly and tool-enriched web interface for </a:t>
            </a:r>
            <a:r>
              <a:rPr lang="en-US" dirty="0" smtClean="0"/>
              <a:t>scholars</a:t>
            </a:r>
          </a:p>
          <a:p>
            <a:r>
              <a:rPr lang="en-US" dirty="0" smtClean="0"/>
              <a:t>Uniform text format + metadata</a:t>
            </a:r>
            <a:endParaRPr lang="en-US" dirty="0"/>
          </a:p>
          <a:p>
            <a:r>
              <a:rPr lang="en-US" dirty="0"/>
              <a:t>Enrichment of data by team and by scholarly users</a:t>
            </a:r>
          </a:p>
          <a:p>
            <a:r>
              <a:rPr lang="en-US" dirty="0"/>
              <a:t>Focus on data quality by including an editorial </a:t>
            </a:r>
            <a:r>
              <a:rPr lang="en-US" dirty="0" err="1" smtClean="0"/>
              <a:t>staf</a:t>
            </a:r>
            <a:endParaRPr lang="en-US" dirty="0" smtClean="0"/>
          </a:p>
          <a:p>
            <a:r>
              <a:rPr lang="en-US" dirty="0" smtClean="0">
                <a:hlinkClick r:id="rId2"/>
              </a:rPr>
              <a:t>http</a:t>
            </a:r>
            <a:r>
              <a:rPr lang="en-US" dirty="0">
                <a:hlinkClick r:id="rId2"/>
              </a:rPr>
              <a:t>://www.nederlab.nl/onderzoeksportaal</a:t>
            </a:r>
            <a:r>
              <a:rPr lang="en-US" dirty="0"/>
              <a:t> </a:t>
            </a:r>
            <a:br>
              <a:rPr lang="en-US" dirty="0"/>
            </a:br>
            <a:r>
              <a:rPr lang="en-US" dirty="0" smtClean="0"/>
              <a:t>10 billion words currently; aimed at incorporating min. 20 different collections</a:t>
            </a:r>
            <a:endParaRPr lang="en-US" dirty="0"/>
          </a:p>
          <a:p>
            <a:endParaRPr lang="nl-NL" dirty="0"/>
          </a:p>
        </p:txBody>
      </p:sp>
    </p:spTree>
    <p:extLst>
      <p:ext uri="{BB962C8B-B14F-4D97-AF65-F5344CB8AC3E}">
        <p14:creationId xmlns:p14="http://schemas.microsoft.com/office/powerpoint/2010/main" val="14327570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Corpus processing</a:t>
            </a:r>
            <a:endParaRPr lang="nl-NL" dirty="0"/>
          </a:p>
        </p:txBody>
      </p:sp>
      <p:sp>
        <p:nvSpPr>
          <p:cNvPr id="3" name="Tijdelijke aanduiding voor inhoud 2"/>
          <p:cNvSpPr>
            <a:spLocks noGrp="1"/>
          </p:cNvSpPr>
          <p:nvPr>
            <p:ph idx="1"/>
          </p:nvPr>
        </p:nvSpPr>
        <p:spPr/>
        <p:txBody>
          <a:bodyPr>
            <a:normAutofit/>
          </a:bodyPr>
          <a:lstStyle/>
          <a:p>
            <a:r>
              <a:rPr lang="nl-NL" dirty="0" err="1" smtClean="0"/>
              <a:t>Acquisition</a:t>
            </a:r>
            <a:endParaRPr lang="nl-NL" dirty="0" smtClean="0"/>
          </a:p>
          <a:p>
            <a:r>
              <a:rPr lang="nl-NL" dirty="0" smtClean="0"/>
              <a:t>Analysis</a:t>
            </a:r>
          </a:p>
          <a:p>
            <a:r>
              <a:rPr lang="nl-NL" dirty="0" smtClean="0"/>
              <a:t>Conversion of </a:t>
            </a:r>
            <a:r>
              <a:rPr lang="nl-NL" dirty="0" err="1" smtClean="0"/>
              <a:t>text</a:t>
            </a:r>
            <a:r>
              <a:rPr lang="nl-NL" dirty="0" smtClean="0"/>
              <a:t> format &gt; </a:t>
            </a:r>
            <a:r>
              <a:rPr lang="nl-NL" dirty="0" err="1" smtClean="0"/>
              <a:t>Folia</a:t>
            </a:r>
            <a:endParaRPr lang="nl-NL" dirty="0" smtClean="0"/>
          </a:p>
          <a:p>
            <a:r>
              <a:rPr lang="nl-NL" dirty="0" smtClean="0"/>
              <a:t>Conversion of </a:t>
            </a:r>
            <a:r>
              <a:rPr lang="nl-NL" dirty="0" err="1" smtClean="0"/>
              <a:t>available</a:t>
            </a:r>
            <a:r>
              <a:rPr lang="nl-NL" dirty="0" smtClean="0"/>
              <a:t> metadata &gt; </a:t>
            </a:r>
            <a:r>
              <a:rPr lang="nl-NL" dirty="0" err="1" smtClean="0"/>
              <a:t>relational</a:t>
            </a:r>
            <a:r>
              <a:rPr lang="nl-NL" dirty="0" smtClean="0"/>
              <a:t> database</a:t>
            </a:r>
          </a:p>
          <a:p>
            <a:r>
              <a:rPr lang="nl-NL" dirty="0" err="1" smtClean="0"/>
              <a:t>Curation</a:t>
            </a:r>
            <a:r>
              <a:rPr lang="nl-NL" dirty="0" smtClean="0"/>
              <a:t> of metadata (persons)</a:t>
            </a:r>
          </a:p>
          <a:p>
            <a:endParaRPr lang="nl-NL" i="1" dirty="0"/>
          </a:p>
          <a:p>
            <a:endParaRPr lang="nl-NL" i="1" dirty="0" err="1" smtClean="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19</a:t>
            </a:fld>
            <a:endParaRPr lang="nl-NL"/>
          </a:p>
        </p:txBody>
      </p:sp>
    </p:spTree>
    <p:extLst>
      <p:ext uri="{BB962C8B-B14F-4D97-AF65-F5344CB8AC3E}">
        <p14:creationId xmlns:p14="http://schemas.microsoft.com/office/powerpoint/2010/main" val="1560775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r>
              <a:rPr lang="en-US" altLang="nl-NL" dirty="0" smtClean="0"/>
              <a:t>Excerpt, Copy, Order</a:t>
            </a:r>
            <a:endParaRPr lang="nl-NL" altLang="nl-NL" sz="4400" dirty="0" smtClean="0"/>
          </a:p>
        </p:txBody>
      </p:sp>
      <p:pic>
        <p:nvPicPr>
          <p:cNvPr id="3075" name="Content Placeholder 3" descr="RTEmagicC_boeken.jpg.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79388" y="1577975"/>
            <a:ext cx="4857750" cy="3219450"/>
          </a:xfrm>
        </p:spPr>
      </p:pic>
      <p:pic>
        <p:nvPicPr>
          <p:cNvPr id="3076" name="Picture 4" descr="krante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06850" y="4084638"/>
            <a:ext cx="43815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Tijdschriften.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1233488"/>
            <a:ext cx="3170238"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7" descr="pen_and_paper_4.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5026025"/>
            <a:ext cx="1905000"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7944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Huygens ING</a:t>
            </a:r>
            <a:endParaRPr lang="nl-NL" dirty="0"/>
          </a:p>
        </p:txBody>
      </p:sp>
      <p:sp>
        <p:nvSpPr>
          <p:cNvPr id="3" name="Tijdelijke aanduiding voor inhoud 2"/>
          <p:cNvSpPr>
            <a:spLocks noGrp="1"/>
          </p:cNvSpPr>
          <p:nvPr>
            <p:ph idx="1"/>
          </p:nvPr>
        </p:nvSpPr>
        <p:spPr/>
        <p:txBody>
          <a:bodyPr/>
          <a:lstStyle/>
          <a:p>
            <a:r>
              <a:rPr lang="nl-NL" dirty="0" smtClean="0"/>
              <a:t>OCR (RGP 450 volumes)</a:t>
            </a:r>
          </a:p>
          <a:p>
            <a:pPr marL="0" indent="0">
              <a:buNone/>
            </a:pPr>
            <a:endParaRPr lang="nl-NL" dirty="0"/>
          </a:p>
          <a:p>
            <a:endParaRPr lang="nl-NL" dirty="0" smtClean="0"/>
          </a:p>
          <a:p>
            <a:endParaRPr lang="nl-NL" dirty="0"/>
          </a:p>
          <a:p>
            <a:endParaRPr lang="nl-NL" dirty="0" smtClean="0"/>
          </a:p>
          <a:p>
            <a:r>
              <a:rPr lang="nl-NL" dirty="0" err="1" smtClean="0"/>
              <a:t>Text</a:t>
            </a:r>
            <a:r>
              <a:rPr lang="nl-NL" dirty="0" smtClean="0"/>
              <a:t> </a:t>
            </a:r>
            <a:r>
              <a:rPr lang="nl-NL" dirty="0" err="1" smtClean="0"/>
              <a:t>editions</a:t>
            </a:r>
            <a:r>
              <a:rPr lang="nl-NL" dirty="0" smtClean="0"/>
              <a:t> in TEI XML (GT)</a:t>
            </a:r>
            <a:endParaRPr lang="nl-NL" dirty="0"/>
          </a:p>
          <a:p>
            <a:pPr marL="0" indent="0">
              <a:buNone/>
            </a:pPr>
            <a:endParaRPr lang="nl-NL" dirty="0" smtClean="0"/>
          </a:p>
          <a:p>
            <a:pPr marL="0" indent="0">
              <a:buNone/>
            </a:pPr>
            <a:endParaRPr lang="nl-NL" dirty="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20</a:t>
            </a:fld>
            <a:endParaRPr lang="nl-NL"/>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2452687"/>
            <a:ext cx="7400925" cy="1952625"/>
          </a:xfrm>
          <a:prstGeom prst="rect">
            <a:avLst/>
          </a:prstGeom>
        </p:spPr>
      </p:pic>
    </p:spTree>
    <p:extLst>
      <p:ext uri="{BB962C8B-B14F-4D97-AF65-F5344CB8AC3E}">
        <p14:creationId xmlns:p14="http://schemas.microsoft.com/office/powerpoint/2010/main" val="27690361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157" y="1916832"/>
            <a:ext cx="3117899" cy="371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lstStyle/>
          <a:p>
            <a:r>
              <a:rPr lang="nl-NL" dirty="0" smtClean="0"/>
              <a:t>Heinsius letters</a:t>
            </a:r>
            <a:endParaRPr lang="nl-NL" dirty="0"/>
          </a:p>
        </p:txBody>
      </p:sp>
      <p:sp>
        <p:nvSpPr>
          <p:cNvPr id="3" name="Tijdelijke aanduiding voor inhoud 2"/>
          <p:cNvSpPr>
            <a:spLocks noGrp="1"/>
          </p:cNvSpPr>
          <p:nvPr>
            <p:ph idx="1"/>
          </p:nvPr>
        </p:nvSpPr>
        <p:spPr>
          <a:xfrm>
            <a:off x="457200" y="1628800"/>
            <a:ext cx="5564957" cy="4497363"/>
          </a:xfrm>
        </p:spPr>
        <p:txBody>
          <a:bodyPr>
            <a:normAutofit fontScale="92500" lnSpcReduction="20000"/>
          </a:bodyPr>
          <a:lstStyle/>
          <a:p>
            <a:r>
              <a:rPr lang="en-US" dirty="0" smtClean="0"/>
              <a:t>Daniel </a:t>
            </a:r>
            <a:r>
              <a:rPr lang="en-US" dirty="0" err="1"/>
              <a:t>Heinsius</a:t>
            </a:r>
            <a:r>
              <a:rPr lang="en-US" dirty="0"/>
              <a:t> (or </a:t>
            </a:r>
            <a:r>
              <a:rPr lang="en-US" dirty="0" err="1"/>
              <a:t>Heins</a:t>
            </a:r>
            <a:r>
              <a:rPr lang="en-US" dirty="0"/>
              <a:t>) (9 June 1580 – 25 February 1655) was one of the most famous scholars of the Dutch Renaissance</a:t>
            </a:r>
            <a:r>
              <a:rPr lang="en-US" dirty="0" smtClean="0"/>
              <a:t>.</a:t>
            </a:r>
          </a:p>
          <a:p>
            <a:r>
              <a:rPr lang="en-US" dirty="0" smtClean="0"/>
              <a:t>From Flanders to the Netherlands (Spanish)</a:t>
            </a:r>
          </a:p>
          <a:p>
            <a:r>
              <a:rPr lang="en-US" dirty="0" smtClean="0"/>
              <a:t>Prof of Latin and Greek in Leiden and librarian</a:t>
            </a:r>
          </a:p>
          <a:p>
            <a:r>
              <a:rPr lang="en-US" dirty="0" smtClean="0"/>
              <a:t>Publications: scientific and literary (poems, </a:t>
            </a:r>
            <a:r>
              <a:rPr lang="en-US" dirty="0" err="1" smtClean="0"/>
              <a:t>emblemata</a:t>
            </a:r>
            <a:r>
              <a:rPr lang="en-US" dirty="0" smtClean="0"/>
              <a:t>)</a:t>
            </a:r>
          </a:p>
          <a:p>
            <a:endParaRPr lang="en-US" dirty="0"/>
          </a:p>
          <a:p>
            <a:pPr marL="0" indent="0">
              <a:buNone/>
            </a:pPr>
            <a:endParaRPr lang="en-US" dirty="0"/>
          </a:p>
          <a:p>
            <a:pPr marL="0" indent="0">
              <a:buNone/>
            </a:pPr>
            <a:endParaRPr lang="nl-NL" dirty="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21</a:t>
            </a:fld>
            <a:endParaRPr lang="nl-NL"/>
          </a:p>
        </p:txBody>
      </p:sp>
    </p:spTree>
    <p:extLst>
      <p:ext uri="{BB962C8B-B14F-4D97-AF65-F5344CB8AC3E}">
        <p14:creationId xmlns:p14="http://schemas.microsoft.com/office/powerpoint/2010/main" val="19761986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Letters</a:t>
            </a:r>
            <a:endParaRPr lang="nl-NL" dirty="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22</a:t>
            </a:fld>
            <a:endParaRPr lang="nl-NL"/>
          </a:p>
        </p:txBody>
      </p:sp>
      <p:sp>
        <p:nvSpPr>
          <p:cNvPr id="5" name="Tekstvak 4"/>
          <p:cNvSpPr txBox="1"/>
          <p:nvPr/>
        </p:nvSpPr>
        <p:spPr>
          <a:xfrm>
            <a:off x="4211960" y="1988840"/>
            <a:ext cx="4469044" cy="2031325"/>
          </a:xfrm>
          <a:prstGeom prst="rect">
            <a:avLst/>
          </a:prstGeom>
          <a:noFill/>
        </p:spPr>
        <p:txBody>
          <a:bodyPr wrap="none" rtlCol="0">
            <a:spAutoFit/>
          </a:bodyPr>
          <a:lstStyle/>
          <a:p>
            <a:r>
              <a:rPr lang="nl-NL" dirty="0" smtClean="0"/>
              <a:t>Over 20.000 letters</a:t>
            </a:r>
          </a:p>
          <a:p>
            <a:endParaRPr lang="nl-NL" dirty="0"/>
          </a:p>
          <a:p>
            <a:r>
              <a:rPr lang="nl-NL" dirty="0" err="1" smtClean="0"/>
              <a:t>Published</a:t>
            </a:r>
            <a:r>
              <a:rPr lang="nl-NL" dirty="0" smtClean="0"/>
              <a:t> in 19 volumes</a:t>
            </a:r>
          </a:p>
          <a:p>
            <a:endParaRPr lang="nl-NL" dirty="0"/>
          </a:p>
          <a:p>
            <a:r>
              <a:rPr lang="nl-NL" dirty="0" err="1" smtClean="0"/>
              <a:t>Digitised</a:t>
            </a:r>
            <a:r>
              <a:rPr lang="nl-NL" dirty="0" smtClean="0"/>
              <a:t> </a:t>
            </a:r>
            <a:r>
              <a:rPr lang="nl-NL" dirty="0" err="1" smtClean="0"/>
              <a:t>and</a:t>
            </a:r>
            <a:r>
              <a:rPr lang="nl-NL" dirty="0" smtClean="0"/>
              <a:t> made </a:t>
            </a:r>
            <a:r>
              <a:rPr lang="nl-NL" dirty="0" err="1" smtClean="0"/>
              <a:t>available</a:t>
            </a:r>
            <a:r>
              <a:rPr lang="nl-NL" dirty="0" smtClean="0"/>
              <a:t> </a:t>
            </a:r>
            <a:r>
              <a:rPr lang="nl-NL" dirty="0" err="1" smtClean="0"/>
              <a:t>by</a:t>
            </a:r>
            <a:r>
              <a:rPr lang="nl-NL" dirty="0" smtClean="0"/>
              <a:t> Huygens ING</a:t>
            </a:r>
          </a:p>
          <a:p>
            <a:endParaRPr lang="nl-NL" dirty="0"/>
          </a:p>
          <a:p>
            <a:endParaRPr lang="nl-NL" dirty="0"/>
          </a:p>
        </p:txBody>
      </p:sp>
      <p:sp>
        <p:nvSpPr>
          <p:cNvPr id="6" name="Tekstvak 5"/>
          <p:cNvSpPr txBox="1"/>
          <p:nvPr/>
        </p:nvSpPr>
        <p:spPr>
          <a:xfrm>
            <a:off x="467544" y="5805264"/>
            <a:ext cx="9073008" cy="307777"/>
          </a:xfrm>
          <a:prstGeom prst="rect">
            <a:avLst/>
          </a:prstGeom>
          <a:noFill/>
        </p:spPr>
        <p:txBody>
          <a:bodyPr wrap="square" rtlCol="0">
            <a:spAutoFit/>
          </a:bodyPr>
          <a:lstStyle/>
          <a:p>
            <a:r>
              <a:rPr lang="nl-NL" sz="1400" dirty="0"/>
              <a:t>http://resources.huygens.knaw.nl/retroboeken/heinsius/#page=0&amp;accessor=toc_1&amp;view=homePane</a:t>
            </a:r>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020494"/>
            <a:ext cx="2808312" cy="4568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0915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Challenges</a:t>
            </a:r>
            <a:endParaRPr lang="nl-NL" dirty="0"/>
          </a:p>
        </p:txBody>
      </p:sp>
      <p:sp>
        <p:nvSpPr>
          <p:cNvPr id="3" name="Tijdelijke aanduiding voor inhoud 2"/>
          <p:cNvSpPr>
            <a:spLocks noGrp="1"/>
          </p:cNvSpPr>
          <p:nvPr>
            <p:ph idx="1"/>
          </p:nvPr>
        </p:nvSpPr>
        <p:spPr/>
        <p:txBody>
          <a:bodyPr/>
          <a:lstStyle/>
          <a:p>
            <a:r>
              <a:rPr lang="nl-NL" dirty="0" smtClean="0"/>
              <a:t>OCR </a:t>
            </a:r>
            <a:r>
              <a:rPr lang="nl-NL" dirty="0" err="1" smtClean="0"/>
              <a:t>quality</a:t>
            </a:r>
            <a:endParaRPr lang="nl-NL" dirty="0" smtClean="0"/>
          </a:p>
          <a:p>
            <a:r>
              <a:rPr lang="nl-NL" dirty="0" err="1" smtClean="0"/>
              <a:t>Parsing</a:t>
            </a:r>
            <a:r>
              <a:rPr lang="nl-NL" dirty="0" smtClean="0"/>
              <a:t> </a:t>
            </a:r>
            <a:r>
              <a:rPr lang="nl-NL" dirty="0" err="1" smtClean="0"/>
              <a:t>structure</a:t>
            </a:r>
            <a:r>
              <a:rPr lang="nl-NL" dirty="0" smtClean="0"/>
              <a:t> (format!)</a:t>
            </a:r>
            <a:endParaRPr lang="nl-NL" dirty="0"/>
          </a:p>
          <a:p>
            <a:r>
              <a:rPr lang="nl-NL" dirty="0" smtClean="0"/>
              <a:t>Editorial matter </a:t>
            </a:r>
            <a:r>
              <a:rPr lang="nl-NL" dirty="0" err="1" smtClean="0"/>
              <a:t>vs</a:t>
            </a:r>
            <a:r>
              <a:rPr lang="nl-NL" dirty="0" smtClean="0"/>
              <a:t> </a:t>
            </a:r>
            <a:r>
              <a:rPr lang="nl-NL" dirty="0" err="1" smtClean="0"/>
              <a:t>original</a:t>
            </a:r>
            <a:r>
              <a:rPr lang="nl-NL" dirty="0" smtClean="0"/>
              <a:t> </a:t>
            </a:r>
            <a:r>
              <a:rPr lang="nl-NL" dirty="0" err="1" smtClean="0"/>
              <a:t>text</a:t>
            </a:r>
            <a:endParaRPr lang="nl-NL" dirty="0" smtClean="0"/>
          </a:p>
          <a:p>
            <a:r>
              <a:rPr lang="nl-NL" dirty="0" smtClean="0"/>
              <a:t>Metadata</a:t>
            </a:r>
            <a:endParaRPr lang="nl-NL" dirty="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23</a:t>
            </a:fld>
            <a:endParaRPr lang="nl-NL"/>
          </a:p>
        </p:txBody>
      </p:sp>
    </p:spTree>
    <p:extLst>
      <p:ext uri="{BB962C8B-B14F-4D97-AF65-F5344CB8AC3E}">
        <p14:creationId xmlns:p14="http://schemas.microsoft.com/office/powerpoint/2010/main" val="4152502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OCR </a:t>
            </a:r>
            <a:r>
              <a:rPr lang="nl-NL" dirty="0" err="1" smtClean="0"/>
              <a:t>quality</a:t>
            </a:r>
            <a:r>
              <a:rPr lang="nl-NL" dirty="0" smtClean="0"/>
              <a:t> + format</a:t>
            </a:r>
            <a:endParaRPr lang="nl-NL" dirty="0"/>
          </a:p>
        </p:txBody>
      </p:sp>
      <p:sp>
        <p:nvSpPr>
          <p:cNvPr id="3" name="Tijdelijke aanduiding voor inhoud 2"/>
          <p:cNvSpPr>
            <a:spLocks noGrp="1"/>
          </p:cNvSpPr>
          <p:nvPr>
            <p:ph idx="1"/>
          </p:nvPr>
        </p:nvSpPr>
        <p:spPr/>
        <p:txBody>
          <a:bodyPr>
            <a:normAutofit fontScale="32500" lnSpcReduction="20000"/>
          </a:bodyPr>
          <a:lstStyle/>
          <a:p>
            <a:pPr marL="0" indent="0">
              <a:buNone/>
            </a:pPr>
            <a:r>
              <a:rPr lang="nl-NL" dirty="0"/>
              <a:t/>
            </a:r>
            <a:br>
              <a:rPr lang="nl-NL" dirty="0"/>
            </a:br>
            <a:r>
              <a:rPr lang="nl-NL" sz="3700" dirty="0" err="1"/>
              <a:t>Hreda</a:t>
            </a:r>
            <a:r>
              <a:rPr lang="nl-NL" sz="3700" dirty="0"/>
              <a:t>:</a:t>
            </a:r>
            <a:br>
              <a:rPr lang="nl-NL" sz="3700" dirty="0"/>
            </a:br>
            <a:r>
              <a:rPr lang="nl-NL" sz="3700" dirty="0"/>
              <a:t>PHTLIPPUB </a:t>
            </a:r>
            <a:r>
              <a:rPr lang="nl-NL" sz="3700" dirty="0" err="1"/>
              <a:t>VnoBtxoa</a:t>
            </a:r>
            <a:r>
              <a:rPr lang="nl-NL" sz="3700" dirty="0"/>
              <a:t> / Breda</a:t>
            </a:r>
            <a:br>
              <a:rPr lang="nl-NL" sz="3700" dirty="0"/>
            </a:br>
            <a:r>
              <a:rPr lang="nl-NL" sz="3700" dirty="0"/>
              <a:t>I). D. PKTKHS PI,AS&lt; HAART </a:t>
            </a:r>
            <a:r>
              <a:rPr lang="nl-NL" sz="3700" dirty="0" err="1"/>
              <a:t>predicant</a:t>
            </a:r>
            <a:r>
              <a:rPr lang="nl-NL" sz="3700" dirty="0"/>
              <a:t> tot ) Etten</a:t>
            </a:r>
            <a:br>
              <a:rPr lang="nl-NL" sz="3700" dirty="0"/>
            </a:br>
            <a:r>
              <a:rPr lang="nl-NL" sz="3700" dirty="0" err="1"/>
              <a:t>Grn</a:t>
            </a:r>
            <a:r>
              <a:rPr lang="nl-NL" sz="3700" dirty="0"/>
              <a:t>..</a:t>
            </a:r>
            <a:r>
              <a:rPr lang="nl-NL" sz="3700" dirty="0" err="1"/>
              <a:t>iKi</a:t>
            </a:r>
            <a:r>
              <a:rPr lang="nl-NL" sz="3700" dirty="0"/>
              <a:t> \n </a:t>
            </a:r>
            <a:r>
              <a:rPr lang="nl-NL" sz="3700" dirty="0" err="1"/>
              <a:t>II.u</a:t>
            </a:r>
            <a:r>
              <a:rPr lang="nl-NL" sz="3700" dirty="0"/>
              <a:t>:\</a:t>
            </a:r>
            <a:r>
              <a:rPr lang="nl-NL" sz="3700" dirty="0" err="1"/>
              <a:t>irnr</a:t>
            </a:r>
            <a:r>
              <a:rPr lang="nl-NL" sz="3700" dirty="0"/>
              <a:t>- ( (</a:t>
            </a:r>
            <a:r>
              <a:rPr lang="nl-NL" sz="3700" dirty="0" err="1"/>
              <a:t>Jilse</a:t>
            </a:r>
            <a:r>
              <a:rPr lang="nl-NL" sz="3700" dirty="0"/>
              <a:t>.</a:t>
            </a:r>
            <a:br>
              <a:rPr lang="nl-NL" sz="3700" dirty="0"/>
            </a:br>
            <a:r>
              <a:rPr lang="nl-NL" sz="3700" dirty="0"/>
              <a:t>Nevens d' heer PAIJLUS SNELEEN, schepen d e r </a:t>
            </a:r>
            <a:r>
              <a:rPr lang="nl-NL" sz="3700" dirty="0" err="1"/>
              <a:t>stadt</a:t>
            </a:r>
            <a:r>
              <a:rPr lang="nl-NL" sz="3700" dirty="0"/>
              <a:t> </a:t>
            </a:r>
            <a:r>
              <a:rPr lang="nl-NL" sz="3700" dirty="0" err="1"/>
              <a:t>Hreda</a:t>
            </a:r>
            <a:r>
              <a:rPr lang="nl-NL" sz="3700" dirty="0"/>
              <a:t> en ouder-</a:t>
            </a:r>
            <a:br>
              <a:rPr lang="nl-NL" sz="3700" dirty="0"/>
            </a:br>
            <a:r>
              <a:rPr lang="nl-NL" sz="3700" dirty="0" err="1"/>
              <a:t>lingh</a:t>
            </a:r>
            <a:r>
              <a:rPr lang="nl-NL" sz="3700" dirty="0"/>
              <a:t> </a:t>
            </a:r>
            <a:r>
              <a:rPr lang="nl-NL" sz="3700" dirty="0" err="1"/>
              <a:t>aldaer</a:t>
            </a:r>
            <a:r>
              <a:rPr lang="nl-NL" sz="3700" dirty="0"/>
              <a:t>.</a:t>
            </a:r>
            <a:br>
              <a:rPr lang="nl-NL" sz="3700" dirty="0"/>
            </a:br>
            <a:r>
              <a:rPr lang="nl-NL" sz="3700" dirty="0"/>
              <a:t/>
            </a:r>
            <a:br>
              <a:rPr lang="nl-NL" sz="3700" dirty="0"/>
            </a:br>
            <a:r>
              <a:rPr lang="nl-NL" sz="3700" dirty="0"/>
              <a:t>U y t </a:t>
            </a:r>
            <a:r>
              <a:rPr lang="nl-NL" sz="3700" dirty="0" err="1"/>
              <a:t>welcke</a:t>
            </a:r>
            <a:r>
              <a:rPr lang="nl-NL" sz="3700" dirty="0"/>
              <a:t> </a:t>
            </a:r>
            <a:r>
              <a:rPr lang="nl-NL" sz="3700" dirty="0" err="1"/>
              <a:t>aengekome</a:t>
            </a:r>
            <a:r>
              <a:rPr lang="nl-NL" sz="3700" dirty="0"/>
              <a:t> broederen tot </a:t>
            </a:r>
            <a:r>
              <a:rPr lang="nl-NL" sz="3700" dirty="0" err="1"/>
              <a:t>diroctores</a:t>
            </a:r>
            <a:r>
              <a:rPr lang="nl-NL" sz="3700" dirty="0"/>
              <a:t> van de </a:t>
            </a:r>
            <a:r>
              <a:rPr lang="nl-NL" sz="3700" dirty="0" err="1"/>
              <a:t>aenstaeiele</a:t>
            </a:r>
            <a:r>
              <a:rPr lang="nl-NL" sz="3700" dirty="0"/>
              <a:t/>
            </a:r>
            <a:br>
              <a:rPr lang="nl-NL" sz="3700" dirty="0"/>
            </a:br>
            <a:r>
              <a:rPr lang="nl-NL" sz="3700" dirty="0" err="1"/>
              <a:t>verhandelinge</a:t>
            </a:r>
            <a:r>
              <a:rPr lang="nl-NL" sz="3700" dirty="0"/>
              <a:t> verkoren </a:t>
            </a:r>
            <a:r>
              <a:rPr lang="nl-NL" sz="3700" dirty="0" err="1"/>
              <a:t>sijn</a:t>
            </a:r>
            <a:r>
              <a:rPr lang="nl-NL" sz="3700" dirty="0"/>
              <a:t>, t o t :</a:t>
            </a:r>
            <a:br>
              <a:rPr lang="nl-NL" sz="3700" dirty="0"/>
            </a:br>
            <a:r>
              <a:rPr lang="nl-NL" sz="3700" dirty="0" err="1"/>
              <a:t>Praeses</a:t>
            </a:r>
            <a:r>
              <a:rPr lang="nl-NL" sz="3700" dirty="0"/>
              <a:t>: D . DAVID A M Ï A .</a:t>
            </a:r>
            <a:br>
              <a:rPr lang="nl-NL" sz="3700" dirty="0"/>
            </a:br>
            <a:r>
              <a:rPr lang="nl-NL" sz="3700" dirty="0"/>
              <a:t>Assessor: D. DIONYSIÜS KEL&lt; I .</a:t>
            </a:r>
            <a:br>
              <a:rPr lang="nl-NL" sz="3700" dirty="0"/>
            </a:br>
            <a:r>
              <a:rPr lang="nl-NL" sz="3700" dirty="0"/>
              <a:t>Scriba: D. DANIËL VAN PEKNE.</a:t>
            </a:r>
            <a:br>
              <a:rPr lang="nl-NL" sz="3700" dirty="0"/>
            </a:br>
            <a:r>
              <a:rPr lang="nl-NL" sz="3700" dirty="0"/>
              <a:t/>
            </a:r>
            <a:br>
              <a:rPr lang="nl-NL" sz="3700" dirty="0"/>
            </a:br>
            <a:r>
              <a:rPr lang="nl-NL" sz="3700" dirty="0"/>
              <a:t>De </a:t>
            </a:r>
            <a:r>
              <a:rPr lang="nl-NL" sz="3700" dirty="0" err="1"/>
              <a:t>tijt</a:t>
            </a:r>
            <a:r>
              <a:rPr lang="nl-NL" sz="3700" dirty="0"/>
              <a:t> van ordinaire </a:t>
            </a:r>
            <a:r>
              <a:rPr lang="nl-NL" sz="3700" dirty="0" err="1"/>
              <a:t>vergaderinge</a:t>
            </a:r>
            <a:r>
              <a:rPr lang="nl-NL" sz="3700" dirty="0"/>
              <a:t> is volgens gewoonte </a:t>
            </a:r>
            <a:r>
              <a:rPr lang="nl-NL" sz="3700" dirty="0" err="1"/>
              <a:t>gestelt</a:t>
            </a:r>
            <a:r>
              <a:rPr lang="nl-NL" sz="3700" dirty="0"/>
              <a:t> des</a:t>
            </a:r>
            <a:br>
              <a:rPr lang="nl-NL" sz="3700" dirty="0"/>
            </a:br>
            <a:r>
              <a:rPr lang="nl-NL" sz="3700" dirty="0"/>
              <a:t>morgens van acht t o t elf u y r e n , en des </a:t>
            </a:r>
            <a:r>
              <a:rPr lang="nl-NL" sz="3700" dirty="0" err="1"/>
              <a:t>naemiddaghs</a:t>
            </a:r>
            <a:r>
              <a:rPr lang="nl-NL" sz="3700" dirty="0"/>
              <a:t> van drie tot</a:t>
            </a:r>
            <a:br>
              <a:rPr lang="nl-NL" sz="3700" dirty="0"/>
            </a:br>
            <a:r>
              <a:rPr lang="nl-NL" sz="3700" dirty="0" err="1"/>
              <a:t>ses</a:t>
            </a:r>
            <a:r>
              <a:rPr lang="nl-NL" sz="3700" dirty="0"/>
              <a:t> u y r e n ; </a:t>
            </a:r>
            <a:r>
              <a:rPr lang="nl-NL" sz="3700" dirty="0" err="1"/>
              <a:t>behalven</a:t>
            </a:r>
            <a:r>
              <a:rPr lang="nl-NL" sz="3700" dirty="0"/>
              <a:t> des </a:t>
            </a:r>
            <a:r>
              <a:rPr lang="nl-NL" sz="3700" dirty="0" err="1"/>
              <a:t>Saturdaeghs</a:t>
            </a:r>
            <a:r>
              <a:rPr lang="nl-NL" sz="3700" dirty="0"/>
              <a:t> van </a:t>
            </a:r>
            <a:r>
              <a:rPr lang="nl-NL" sz="3700" dirty="0" err="1"/>
              <a:t>seven</a:t>
            </a:r>
            <a:r>
              <a:rPr lang="nl-NL" sz="3700" dirty="0"/>
              <a:t> t o t tien </a:t>
            </a:r>
            <a:r>
              <a:rPr lang="nl-NL" sz="3700" dirty="0" err="1"/>
              <a:t>uyren</a:t>
            </a:r>
            <a:r>
              <a:rPr lang="nl-NL" sz="3700" dirty="0"/>
              <a:t>, en des</a:t>
            </a:r>
            <a:br>
              <a:rPr lang="nl-NL" sz="3700" dirty="0"/>
            </a:br>
            <a:r>
              <a:rPr lang="nl-NL" sz="3700" dirty="0" err="1"/>
              <a:t>Maendaeghs</a:t>
            </a:r>
            <a:r>
              <a:rPr lang="nl-NL" sz="3700" dirty="0"/>
              <a:t> van vier t o t </a:t>
            </a:r>
            <a:r>
              <a:rPr lang="nl-NL" sz="3700" dirty="0" err="1"/>
              <a:t>seven</a:t>
            </a:r>
            <a:r>
              <a:rPr lang="nl-NL" sz="3700" dirty="0"/>
              <a:t> u y r e n ; en </a:t>
            </a:r>
            <a:r>
              <a:rPr lang="nl-NL" sz="3700" dirty="0" err="1"/>
              <a:t>yder</a:t>
            </a:r>
            <a:r>
              <a:rPr lang="nl-NL" sz="3700" dirty="0"/>
              <a:t> absent </a:t>
            </a:r>
            <a:r>
              <a:rPr lang="nl-NL" sz="3700" dirty="0" err="1"/>
              <a:t>sal</a:t>
            </a:r>
            <a:r>
              <a:rPr lang="nl-NL" sz="3700" dirty="0"/>
              <a:t> met twaalf</a:t>
            </a:r>
            <a:br>
              <a:rPr lang="nl-NL" sz="3700" dirty="0"/>
            </a:br>
            <a:r>
              <a:rPr lang="nl-NL" sz="3700" dirty="0"/>
              <a:t>-t u w e r s , en te </a:t>
            </a:r>
            <a:r>
              <a:rPr lang="nl-NL" sz="3700" dirty="0" err="1"/>
              <a:t>laet</a:t>
            </a:r>
            <a:r>
              <a:rPr lang="nl-NL" sz="3700" dirty="0"/>
              <a:t> komende m e t </a:t>
            </a:r>
            <a:r>
              <a:rPr lang="nl-NL" sz="3700" dirty="0" err="1"/>
              <a:t>ses</a:t>
            </a:r>
            <a:r>
              <a:rPr lang="nl-NL" sz="3700" dirty="0"/>
              <a:t> </a:t>
            </a:r>
            <a:r>
              <a:rPr lang="nl-NL" sz="3700" dirty="0" err="1"/>
              <a:t>stuyvers</a:t>
            </a:r>
            <a:r>
              <a:rPr lang="nl-NL" sz="3700" dirty="0"/>
              <a:t> </a:t>
            </a:r>
            <a:r>
              <a:rPr lang="nl-NL" sz="3700" dirty="0" err="1"/>
              <a:t>geboedt</a:t>
            </a:r>
            <a:r>
              <a:rPr lang="nl-NL" sz="3700" dirty="0"/>
              <a:t> worden.</a:t>
            </a:r>
            <a:br>
              <a:rPr lang="nl-NL" sz="3700" dirty="0"/>
            </a:br>
            <a:r>
              <a:rPr lang="nl-NL" sz="3700" dirty="0"/>
              <a:t>S\</a:t>
            </a:r>
            <a:r>
              <a:rPr lang="nl-NL" sz="3700" dirty="0" err="1"/>
              <a:t>jn</a:t>
            </a:r>
            <a:r>
              <a:rPr lang="nl-NL" sz="3700" dirty="0"/>
              <a:t> in </a:t>
            </a:r>
            <a:r>
              <a:rPr lang="nl-NL" sz="3700" dirty="0" err="1"/>
              <a:t>dese</a:t>
            </a:r>
            <a:r>
              <a:rPr lang="nl-NL" sz="3700" dirty="0"/>
              <a:t> </a:t>
            </a:r>
            <a:r>
              <a:rPr lang="nl-NL" sz="3700" dirty="0" err="1"/>
              <a:t>Synodus</a:t>
            </a:r>
            <a:r>
              <a:rPr lang="nl-NL" sz="3700" dirty="0"/>
              <a:t> verschenen de </a:t>
            </a:r>
            <a:r>
              <a:rPr lang="nl-NL" sz="3700" dirty="0" err="1"/>
              <a:t>ordinaris</a:t>
            </a:r>
            <a:r>
              <a:rPr lang="nl-NL" sz="3700" dirty="0"/>
              <a:t> Gedeputeerde des</a:t>
            </a:r>
            <a:br>
              <a:rPr lang="nl-NL" sz="3700" dirty="0"/>
            </a:br>
            <a:r>
              <a:rPr lang="nl-NL" sz="3700" dirty="0" err="1"/>
              <a:t>Bynodi</a:t>
            </a:r>
            <a:r>
              <a:rPr lang="nl-NL" sz="3700" dirty="0"/>
              <a:t>: I). D. JOIIANNRS VOLLENHOVE, S. S. </a:t>
            </a:r>
            <a:r>
              <a:rPr lang="nl-NL" sz="3700" dirty="0" err="1"/>
              <a:t>Theol</a:t>
            </a:r>
            <a:r>
              <a:rPr lang="nl-NL" sz="3700" dirty="0"/>
              <a:t>. doctor, THEODORUS</a:t>
            </a:r>
            <a:br>
              <a:rPr lang="nl-NL" sz="3700" dirty="0"/>
            </a:br>
            <a:r>
              <a:rPr lang="nl-NL" sz="3700" dirty="0"/>
              <a:t>VAN e n LEK, </a:t>
            </a:r>
            <a:r>
              <a:rPr lang="nl-NL" sz="3700" dirty="0" err="1"/>
              <a:t>Grunjiunm</a:t>
            </a:r>
            <a:r>
              <a:rPr lang="nl-NL" sz="3700" dirty="0"/>
              <a:t> ANSLAEK en PETRUS DU BOIS, </a:t>
            </a:r>
            <a:r>
              <a:rPr lang="nl-NL" sz="3700" dirty="0" err="1"/>
              <a:t>respective</a:t>
            </a:r>
            <a:r>
              <a:rPr lang="nl-NL" sz="3700" dirty="0"/>
              <a:t> </a:t>
            </a:r>
            <a:r>
              <a:rPr lang="nl-NL" sz="3700" dirty="0" err="1"/>
              <a:t>predi</a:t>
            </a:r>
            <a:r>
              <a:rPr lang="nl-NL" sz="3700" dirty="0"/>
              <a:t>-</a:t>
            </a:r>
            <a:br>
              <a:rPr lang="nl-NL" sz="3700" dirty="0"/>
            </a:br>
            <a:r>
              <a:rPr lang="nl-NL" sz="3700" dirty="0"/>
              <a:t>&lt; uiten in 's-Gravenhage, L e y d e n , Delft en </a:t>
            </a:r>
            <a:r>
              <a:rPr lang="nl-NL" sz="3700" dirty="0" err="1"/>
              <a:t>Gorichem</a:t>
            </a:r>
            <a:r>
              <a:rPr lang="nl-NL" sz="3700" dirty="0"/>
              <a:t>.</a:t>
            </a:r>
            <a:br>
              <a:rPr lang="nl-NL" sz="3700" dirty="0"/>
            </a:br>
            <a:r>
              <a:rPr lang="nl-NL" sz="3700" dirty="0" err="1"/>
              <a:t>Sijn</a:t>
            </a:r>
            <a:r>
              <a:rPr lang="nl-NL" sz="3700" dirty="0"/>
              <a:t> door D. I). </a:t>
            </a:r>
            <a:r>
              <a:rPr lang="nl-NL" sz="3700" dirty="0" err="1"/>
              <a:t>directores</a:t>
            </a:r>
            <a:r>
              <a:rPr lang="nl-NL" sz="3700" dirty="0"/>
              <a:t> </a:t>
            </a:r>
            <a:r>
              <a:rPr lang="nl-NL" sz="3700" dirty="0" err="1"/>
              <a:t>Synodi</a:t>
            </a:r>
            <a:r>
              <a:rPr lang="nl-NL" sz="3700" dirty="0"/>
              <a:t> in </a:t>
            </a:r>
            <a:r>
              <a:rPr lang="nl-NL" sz="3700" dirty="0" err="1"/>
              <a:t>dese</a:t>
            </a:r>
            <a:r>
              <a:rPr lang="nl-NL" sz="3700" dirty="0"/>
              <a:t> </a:t>
            </a:r>
            <a:r>
              <a:rPr lang="nl-NL" sz="3700" dirty="0" err="1"/>
              <a:t>vergaederinge</a:t>
            </a:r>
            <a:r>
              <a:rPr lang="nl-NL" sz="3700" dirty="0"/>
              <a:t> </a:t>
            </a:r>
            <a:r>
              <a:rPr lang="nl-NL" sz="3700" dirty="0" err="1"/>
              <a:t>geintroduceert</a:t>
            </a:r>
            <a:r>
              <a:rPr lang="nl-NL" sz="3700" dirty="0"/>
              <a:t/>
            </a:r>
            <a:br>
              <a:rPr lang="nl-NL" sz="3700" dirty="0"/>
            </a:br>
            <a:r>
              <a:rPr lang="nl-NL" sz="3700" dirty="0"/>
              <a:t>de Edele </a:t>
            </a:r>
            <a:r>
              <a:rPr lang="nl-NL" sz="3700" dirty="0" err="1"/>
              <a:t>Hooghachtbare</a:t>
            </a:r>
            <a:r>
              <a:rPr lang="nl-NL" sz="3700" dirty="0"/>
              <a:t> </a:t>
            </a:r>
            <a:r>
              <a:rPr lang="nl-NL" sz="3700" dirty="0" err="1"/>
              <a:t>heeren</a:t>
            </a:r>
            <a:r>
              <a:rPr lang="nl-NL" sz="3700" dirty="0"/>
              <a:t> </a:t>
            </a:r>
            <a:r>
              <a:rPr lang="nl-NL" sz="3700" dirty="0" err="1"/>
              <a:t>Commissarisen</a:t>
            </a:r>
            <a:r>
              <a:rPr lang="nl-NL" sz="3700" dirty="0"/>
              <a:t> van de Edele Groot-</a:t>
            </a:r>
            <a:br>
              <a:rPr lang="nl-NL" sz="3700" dirty="0"/>
            </a:br>
            <a:r>
              <a:rPr lang="nl-NL" sz="3700" dirty="0" err="1"/>
              <a:t>Moogende</a:t>
            </a:r>
            <a:r>
              <a:rPr lang="nl-NL" sz="3700" dirty="0"/>
              <a:t> </a:t>
            </a:r>
            <a:r>
              <a:rPr lang="nl-NL" sz="3700" dirty="0" err="1"/>
              <a:t>heeren</a:t>
            </a:r>
            <a:r>
              <a:rPr lang="nl-NL" sz="3700" dirty="0"/>
              <a:t> </a:t>
            </a:r>
            <a:r>
              <a:rPr lang="nl-NL" sz="3700" dirty="0" err="1"/>
              <a:t>Staeten</a:t>
            </a:r>
            <a:r>
              <a:rPr lang="nl-NL" sz="3700" dirty="0"/>
              <a:t> van </a:t>
            </a:r>
            <a:r>
              <a:rPr lang="nl-NL" sz="3700" dirty="0" err="1"/>
              <a:t>Hollandt</a:t>
            </a:r>
            <a:r>
              <a:rPr lang="nl-NL" sz="3700" dirty="0"/>
              <a:t> en West-</a:t>
            </a:r>
            <a:r>
              <a:rPr lang="nl-NL" sz="3700" dirty="0" err="1"/>
              <a:t>Frieslandt</a:t>
            </a:r>
            <a:r>
              <a:rPr lang="nl-NL" sz="3700" dirty="0"/>
              <a:t>, de heer</a:t>
            </a:r>
            <a:br>
              <a:rPr lang="nl-NL" sz="3700" dirty="0"/>
            </a:br>
            <a:r>
              <a:rPr lang="nl-NL" sz="3700" dirty="0"/>
              <a:t>en meester HENDRIC DRUYF, </a:t>
            </a:r>
            <a:r>
              <a:rPr lang="nl-NL" sz="3700" dirty="0" err="1"/>
              <a:t>raadordinaris</a:t>
            </a:r>
            <a:r>
              <a:rPr lang="nl-NL" sz="3700" dirty="0"/>
              <a:t> in den Hoogen R a d e , ende</a:t>
            </a:r>
            <a:br>
              <a:rPr lang="nl-NL" sz="3700" dirty="0"/>
            </a:br>
            <a:r>
              <a:rPr lang="nl-NL" sz="3700" dirty="0"/>
              <a:t>d ' a c h t b a r e heer en meester </a:t>
            </a:r>
            <a:r>
              <a:rPr lang="nl-NL" sz="3700" dirty="0" err="1"/>
              <a:t>Puuroo</a:t>
            </a:r>
            <a:r>
              <a:rPr lang="nl-NL" sz="3700" dirty="0"/>
              <a:t> M' B o » , </a:t>
            </a:r>
            <a:r>
              <a:rPr lang="nl-NL" sz="3700" dirty="0" err="1"/>
              <a:t>borgenneester</a:t>
            </a:r>
            <a:r>
              <a:rPr lang="nl-NL" sz="3700" dirty="0"/>
              <a:t> der </a:t>
            </a:r>
            <a:r>
              <a:rPr lang="nl-NL" sz="3700" dirty="0" err="1"/>
              <a:t>stadt</a:t>
            </a:r>
            <a:endParaRPr lang="nl-NL" sz="3700" dirty="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24</a:t>
            </a:fld>
            <a:endParaRPr lang="nl-NL"/>
          </a:p>
        </p:txBody>
      </p:sp>
    </p:spTree>
    <p:extLst>
      <p:ext uri="{BB962C8B-B14F-4D97-AF65-F5344CB8AC3E}">
        <p14:creationId xmlns:p14="http://schemas.microsoft.com/office/powerpoint/2010/main" val="2691494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442775" y="1"/>
            <a:ext cx="3180250" cy="6309319"/>
          </a:xfrm>
          <a:prstGeom prst="rect">
            <a:avLst/>
          </a:prstGeom>
          <a:noFill/>
          <a:ln>
            <a:noFill/>
          </a:ln>
        </p:spPr>
      </p:pic>
      <p:sp>
        <p:nvSpPr>
          <p:cNvPr id="61" name="Shape 61"/>
          <p:cNvSpPr txBox="1"/>
          <p:nvPr/>
        </p:nvSpPr>
        <p:spPr>
          <a:xfrm>
            <a:off x="4573325" y="62200"/>
            <a:ext cx="4347600" cy="4594400"/>
          </a:xfrm>
          <a:prstGeom prst="rect">
            <a:avLst/>
          </a:prstGeom>
          <a:noFill/>
          <a:ln>
            <a:noFill/>
          </a:ln>
        </p:spPr>
        <p:txBody>
          <a:bodyPr lIns="91425" tIns="91425" rIns="91425" bIns="91425" anchor="t" anchorCtr="0">
            <a:noAutofit/>
          </a:bodyPr>
          <a:lstStyle/>
          <a:p>
            <a:pPr lvl="0">
              <a:spcBef>
                <a:spcPts val="0"/>
              </a:spcBef>
              <a:buClr>
                <a:schemeClr val="dk1"/>
              </a:buClr>
              <a:buSzPct val="183333"/>
              <a:buFont typeface="Arial"/>
              <a:buNone/>
            </a:pPr>
            <a:r>
              <a:rPr lang="nl" sz="600"/>
              <a:t>522</a:t>
            </a:r>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cependant ie leur suis obligé de la permission qu'elles m'ont accordée pour la faire sor-</a:t>
            </a:r>
          </a:p>
          <a:p>
            <a:pPr lvl="0">
              <a:spcBef>
                <a:spcPts val="0"/>
              </a:spcBef>
              <a:buClr>
                <a:schemeClr val="dk1"/>
              </a:buClr>
              <a:buSzPct val="183333"/>
              <a:buFont typeface="Arial"/>
              <a:buNone/>
            </a:pPr>
            <a:r>
              <a:rPr lang="nl" sz="600"/>
              <a:t>tir en payant les droits. Je suis - - N. Lillieroot.</a:t>
            </a:r>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L e 3 9 b r c 1702.</a:t>
            </a:r>
          </a:p>
          <a:p>
            <a:pPr lvl="0">
              <a:spcBef>
                <a:spcPts val="0"/>
              </a:spcBef>
              <a:buClr>
                <a:schemeClr val="dk1"/>
              </a:buClr>
              <a:buFont typeface="Arial"/>
              <a:buNone/>
            </a:pPr>
            <a:endParaRPr sz="600"/>
          </a:p>
          <a:p>
            <a:pPr lvl="0">
              <a:spcBef>
                <a:spcPts val="0"/>
              </a:spcBef>
              <a:buClr>
                <a:schemeClr val="dk1"/>
              </a:buClr>
              <a:buFont typeface="Arial"/>
              <a:buNone/>
            </a:pPr>
            <a:endParaRPr sz="600"/>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1073. van VAN REEDE VAN DE LIER, 3 november ( 1 7 0 2 ] .</a:t>
            </a:r>
          </a:p>
          <a:p>
            <a:pPr lvl="0">
              <a:spcBef>
                <a:spcPts val="0"/>
              </a:spcBef>
              <a:buClr>
                <a:schemeClr val="dk1"/>
              </a:buClr>
              <a:buSzPct val="183333"/>
              <a:buFont typeface="Arial"/>
              <a:buNone/>
            </a:pPr>
            <a:r>
              <a:rPr lang="nl" sz="600"/>
              <a:t>Eigenh. orig. H.A. 788.</a:t>
            </a:r>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Weledele Gestrenge Heer, Desen sal alleen dienen tot recipisce van Uw E . t s</a:t>
            </a:r>
          </a:p>
          <a:p>
            <a:pPr lvl="0">
              <a:spcBef>
                <a:spcPts val="0"/>
              </a:spcBef>
              <a:buClr>
                <a:schemeClr val="dk1"/>
              </a:buClr>
              <a:buSzPct val="183333"/>
              <a:buFont typeface="Arial"/>
              <a:buNone/>
            </a:pPr>
            <a:r>
              <a:rPr lang="nl" sz="600"/>
              <a:t>van den 27 o c t o b . 1 en sullen wij ons nae derselver teneur reguleren. Ick kan niet wel</a:t>
            </a:r>
          </a:p>
          <a:p>
            <a:pPr lvl="0">
              <a:spcBef>
                <a:spcPts val="0"/>
              </a:spcBef>
              <a:buClr>
                <a:schemeClr val="dk1"/>
              </a:buClr>
              <a:buSzPct val="183333"/>
              <a:buFont typeface="Arial"/>
              <a:buNone/>
            </a:pPr>
            <a:r>
              <a:rPr lang="nl" sz="600"/>
              <a:t>begrijpen wat Uw E. belieft te verstaen met het recommanderen aen H. r grave Malbo-</a:t>
            </a:r>
          </a:p>
          <a:p>
            <a:pPr lvl="0">
              <a:spcBef>
                <a:spcPts val="0"/>
              </a:spcBef>
              <a:buClr>
                <a:schemeClr val="dk1"/>
              </a:buClr>
              <a:buSzPct val="183333"/>
              <a:buFont typeface="Arial"/>
              <a:buNone/>
            </a:pPr>
            <a:r>
              <a:rPr lang="nl" sz="600"/>
              <a:t>rough, ten waere Uw E. daermede meent het compliment aen mij voor desen gedaen;</a:t>
            </a:r>
          </a:p>
          <a:p>
            <a:pPr lvl="0">
              <a:spcBef>
                <a:spcPts val="0"/>
              </a:spcBef>
              <a:buClr>
                <a:schemeClr val="dk1"/>
              </a:buClr>
              <a:buSzPct val="183333"/>
              <a:buFont typeface="Arial"/>
              <a:buNone/>
            </a:pPr>
            <a:r>
              <a:rPr lang="nl" sz="600"/>
              <a:t>so ick het heb geraden ben ick daerover aan Uw E. verobligeert, maer versoeke dat</a:t>
            </a:r>
          </a:p>
          <a:p>
            <a:pPr lvl="0">
              <a:spcBef>
                <a:spcPts val="0"/>
              </a:spcBef>
              <a:buClr>
                <a:schemeClr val="dk1"/>
              </a:buClr>
              <a:buSzPct val="183333"/>
              <a:buFont typeface="Arial"/>
              <a:buNone/>
            </a:pPr>
            <a:r>
              <a:rPr lang="nl" sz="600"/>
              <a:t>daervan niet gelieve te tonen de minste kennisse te hebben. Ick desperere daer nogh</a:t>
            </a:r>
          </a:p>
          <a:p>
            <a:pPr lvl="0">
              <a:spcBef>
                <a:spcPts val="0"/>
              </a:spcBef>
              <a:buClr>
                <a:schemeClr val="dk1"/>
              </a:buClr>
              <a:buSzPct val="183333"/>
              <a:buFont typeface="Arial"/>
              <a:buNone/>
            </a:pPr>
            <a:r>
              <a:rPr lang="nl" sz="600"/>
              <a:t>niet van, overmits mylord thresorer uyt sijn eygen mouvement niet lange geleden, al-</a:t>
            </a:r>
          </a:p>
          <a:p>
            <a:pPr lvl="0">
              <a:spcBef>
                <a:spcPts val="0"/>
              </a:spcBef>
              <a:buClr>
                <a:schemeClr val="dk1"/>
              </a:buClr>
              <a:buSzPct val="183333"/>
              <a:buFont typeface="Arial"/>
              <a:buNone/>
            </a:pPr>
            <a:r>
              <a:rPr lang="nl" sz="600"/>
              <a:t>hoewel in duystere termen, daervan heeft gesproken; het moet met goede gratie geschie-</a:t>
            </a:r>
          </a:p>
          <a:p>
            <a:pPr lvl="0">
              <a:spcBef>
                <a:spcPts val="0"/>
              </a:spcBef>
              <a:buClr>
                <a:schemeClr val="dk1"/>
              </a:buClr>
              <a:buSzPct val="183333"/>
              <a:buFont typeface="Arial"/>
              <a:buNone/>
            </a:pPr>
            <a:r>
              <a:rPr lang="nl" sz="600"/>
              <a:t>den of ick soude daer van afsien en terwijlen ick togh geresolveert ben mij uyt het</a:t>
            </a:r>
          </a:p>
          <a:p>
            <a:pPr lvl="0">
              <a:spcBef>
                <a:spcPts val="0"/>
              </a:spcBef>
              <a:buClr>
                <a:schemeClr val="dk1"/>
              </a:buClr>
              <a:buSzPct val="183333"/>
              <a:buFont typeface="Arial"/>
              <a:buNone/>
            </a:pPr>
            <a:r>
              <a:rPr lang="nl" sz="600"/>
              <a:t>gewoel te begeven en op het lant te gaen uytrusten, scheelt het mij weynigh, maer ick</a:t>
            </a:r>
          </a:p>
          <a:p>
            <a:pPr lvl="0">
              <a:spcBef>
                <a:spcPts val="0"/>
              </a:spcBef>
              <a:buClr>
                <a:schemeClr val="dk1"/>
              </a:buClr>
              <a:buSzPct val="183333"/>
              <a:buFont typeface="Arial"/>
              <a:buNone/>
            </a:pPr>
            <a:r>
              <a:rPr lang="nl" sz="600"/>
              <a:t>kan niet afsyn mijn beklagh te doen over de missive van Haer E. Gr. Mog. geschreven</a:t>
            </a:r>
          </a:p>
          <a:p>
            <a:pPr lvl="0">
              <a:spcBef>
                <a:spcPts val="0"/>
              </a:spcBef>
              <a:buClr>
                <a:schemeClr val="dk1"/>
              </a:buClr>
              <a:buSzPct val="183333"/>
              <a:buFont typeface="Arial"/>
              <a:buNone/>
            </a:pPr>
            <a:r>
              <a:rPr lang="nl" sz="600"/>
              <a:t>aen de heeren Staten van Utreght dat men met reght een Uria's brief magh noemen en</a:t>
            </a:r>
          </a:p>
          <a:p>
            <a:pPr lvl="0">
              <a:spcBef>
                <a:spcPts val="0"/>
              </a:spcBef>
              <a:buClr>
                <a:schemeClr val="dk1"/>
              </a:buClr>
              <a:buSzPct val="183333"/>
              <a:buFont typeface="Arial"/>
              <a:buNone/>
            </a:pPr>
            <a:r>
              <a:rPr lang="nl" sz="600"/>
              <a:t>waerdoor men mij genoeghsaem vastmaekt aen de bank van justitie aldaer, regelreght</a:t>
            </a:r>
          </a:p>
          <a:p>
            <a:pPr lvl="0">
              <a:spcBef>
                <a:spcPts val="0"/>
              </a:spcBef>
              <a:buClr>
                <a:schemeClr val="dk1"/>
              </a:buClr>
              <a:buSzPct val="183333"/>
              <a:buFont typeface="Arial"/>
              <a:buNone/>
            </a:pPr>
            <a:r>
              <a:rPr lang="nl" sz="600"/>
              <a:t>tegen mijne intentie ende alle billicheyt, sijnde een vasal van Hollant en het goet waer-</a:t>
            </a:r>
          </a:p>
          <a:p>
            <a:pPr lvl="0">
              <a:spcBef>
                <a:spcPts val="0"/>
              </a:spcBef>
              <a:buClr>
                <a:schemeClr val="dk1"/>
              </a:buClr>
              <a:buSzPct val="183333"/>
              <a:buFont typeface="Arial"/>
              <a:buNone/>
            </a:pPr>
            <a:r>
              <a:rPr lang="nl" sz="600"/>
              <a:t>over de questie is leenroerigh aen deselve provintie. Maer als Haer Ed.G.Mog. de saek</a:t>
            </a:r>
          </a:p>
          <a:p>
            <a:pPr lvl="0">
              <a:spcBef>
                <a:spcPts val="0"/>
              </a:spcBef>
              <a:buClr>
                <a:schemeClr val="dk1"/>
              </a:buClr>
              <a:buSzPct val="183333"/>
              <a:buFont typeface="Arial"/>
              <a:buNone/>
            </a:pPr>
            <a:r>
              <a:rPr lang="nl" sz="600"/>
              <a:t>te degen beliefden in te sien, als de justitie 'tsij waer, hetsey haer daermede bemoeit is</a:t>
            </a:r>
          </a:p>
          <a:p>
            <a:pPr lvl="0">
              <a:spcBef>
                <a:spcPts val="0"/>
              </a:spcBef>
              <a:buClr>
                <a:schemeClr val="dk1"/>
              </a:buClr>
              <a:buSzPct val="183333"/>
              <a:buFont typeface="Arial"/>
              <a:buNone/>
            </a:pPr>
            <a:r>
              <a:rPr lang="nl" sz="600"/>
              <a:t>het tot deklyn en veragting van haere souvereyne maght uyt welkers hoofde sij die</a:t>
            </a:r>
          </a:p>
          <a:p>
            <a:pPr lvl="0">
              <a:spcBef>
                <a:spcPts val="0"/>
              </a:spcBef>
              <a:buClr>
                <a:schemeClr val="dk1"/>
              </a:buClr>
              <a:buSzPct val="183333"/>
              <a:buFont typeface="Arial"/>
              <a:buNone/>
            </a:pPr>
            <a:r>
              <a:rPr lang="nl" sz="600"/>
              <a:t>resolutie hebben genomen. Nu ick wil hopen dat alles sal werden geredresseert en ver-</a:t>
            </a:r>
          </a:p>
          <a:p>
            <a:pPr lvl="0">
              <a:spcBef>
                <a:spcPts val="0"/>
              </a:spcBef>
              <a:buClr>
                <a:schemeClr val="dk1"/>
              </a:buClr>
              <a:buSzPct val="183333"/>
              <a:buFont typeface="Arial"/>
              <a:buNone/>
            </a:pPr>
            <a:r>
              <a:rPr lang="nl" sz="600"/>
              <a:t>soeke Uw E. gunste daerontrent, waermede blijve - - - F.b. van Reede.</a:t>
            </a:r>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Londen, den 3 nov.</a:t>
            </a:r>
          </a:p>
          <a:p>
            <a:pPr lvl="0">
              <a:spcBef>
                <a:spcPts val="0"/>
              </a:spcBef>
              <a:buClr>
                <a:schemeClr val="dk1"/>
              </a:buClr>
              <a:buFont typeface="Arial"/>
              <a:buNone/>
            </a:pPr>
            <a:endParaRPr sz="600"/>
          </a:p>
          <a:p>
            <a:pPr lvl="0">
              <a:spcBef>
                <a:spcPts val="0"/>
              </a:spcBef>
              <a:buClr>
                <a:schemeClr val="dk1"/>
              </a:buClr>
              <a:buFont typeface="Arial"/>
              <a:buNone/>
            </a:pPr>
            <a:endParaRPr sz="600"/>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1 0 7 4 . van SAUNIERE DE I/HERMITAGE, 3 november 1 7 0 2 .</a:t>
            </a:r>
          </a:p>
          <a:p>
            <a:pPr lvl="0">
              <a:spcBef>
                <a:spcPts val="0"/>
              </a:spcBef>
              <a:buClr>
                <a:schemeClr val="dk1"/>
              </a:buClr>
              <a:buSzPct val="183333"/>
              <a:buFont typeface="Arial"/>
              <a:buNone/>
            </a:pPr>
            <a:r>
              <a:rPr lang="nl" sz="600"/>
              <a:t>Eigenh. orig. H.A. 792.</a:t>
            </a:r>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Nouvelles uit Londen over de toespraak van de koningin in het Parlement, het</a:t>
            </a:r>
          </a:p>
          <a:p>
            <a:pPr lvl="0">
              <a:spcBef>
                <a:spcPts val="0"/>
              </a:spcBef>
              <a:buClr>
                <a:schemeClr val="dk1"/>
              </a:buClr>
              <a:buSzPct val="183333"/>
              <a:buFont typeface="Arial"/>
              <a:buNone/>
            </a:pPr>
            <a:r>
              <a:rPr lang="nl" sz="600"/>
              <a:t>mislukken van de expeditie naar Cadiz en het aanwijzen van de schuldigen daaraan, de</a:t>
            </a:r>
          </a:p>
          <a:p>
            <a:pPr lvl="0">
              <a:spcBef>
                <a:spcPts val="0"/>
              </a:spcBef>
              <a:buClr>
                <a:schemeClr val="dk1"/>
              </a:buClr>
              <a:buSzPct val="183333"/>
              <a:buFont typeface="Arial"/>
              <a:buNone/>
            </a:pPr>
            <a:r>
              <a:rPr lang="nl" sz="600"/>
              <a:t>unie met Schotland en de houding van Nottingham tegenover de Anglicaanse kerk.</a:t>
            </a:r>
          </a:p>
          <a:p>
            <a:pPr lvl="0">
              <a:spcBef>
                <a:spcPts val="0"/>
              </a:spcBef>
              <a:buClr>
                <a:schemeClr val="dk1"/>
              </a:buClr>
              <a:buFont typeface="Arial"/>
              <a:buNone/>
            </a:pPr>
            <a:endParaRPr sz="600"/>
          </a:p>
          <a:p>
            <a:pPr lvl="0">
              <a:spcBef>
                <a:spcPts val="0"/>
              </a:spcBef>
              <a:buClr>
                <a:schemeClr val="dk1"/>
              </a:buClr>
              <a:buFont typeface="Arial"/>
              <a:buNone/>
            </a:pPr>
            <a:endParaRPr sz="600"/>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1 0 7 5 . van VAN VRIJBERGEN, 3 november 1 7 0 2 .</a:t>
            </a:r>
          </a:p>
          <a:p>
            <a:pPr lvl="0">
              <a:spcBef>
                <a:spcPts val="0"/>
              </a:spcBef>
              <a:buClr>
                <a:schemeClr val="dk1"/>
              </a:buClr>
              <a:buSzPct val="183333"/>
              <a:buFont typeface="Arial"/>
              <a:buNone/>
            </a:pPr>
            <a:r>
              <a:rPr lang="nl" sz="600"/>
              <a:t>Eigenh. orig. H.A. 800.</a:t>
            </a:r>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Hooghedele Gestrenge Heer, Desen namiddagh ontfongh men dry Hollantse</a:t>
            </a:r>
          </a:p>
          <a:p>
            <a:pPr lvl="0">
              <a:spcBef>
                <a:spcPts val="0"/>
              </a:spcBef>
              <a:buClr>
                <a:schemeClr val="dk1"/>
              </a:buClr>
              <a:buSzPct val="183333"/>
              <a:buFont typeface="Arial"/>
              <a:buNone/>
            </a:pPr>
            <a:r>
              <a:rPr lang="nl" sz="600"/>
              <a:t>maelen en daermede de gewenschte tijdinge van het bemagtighen der citadelle van</a:t>
            </a:r>
          </a:p>
          <a:p>
            <a:pPr lvl="0">
              <a:spcBef>
                <a:spcPts val="0"/>
              </a:spcBef>
              <a:buClr>
                <a:schemeClr val="dk1"/>
              </a:buClr>
              <a:buSzPct val="183333"/>
              <a:buFont typeface="Arial"/>
              <a:buNone/>
            </a:pPr>
            <a:r>
              <a:rPr lang="nl" sz="600"/>
              <a:t>Luyck, dat hier veel vreughde geeft.</a:t>
            </a:r>
          </a:p>
          <a:p>
            <a:pPr lvl="0">
              <a:spcBef>
                <a:spcPts val="0"/>
              </a:spcBef>
              <a:buClr>
                <a:schemeClr val="dk1"/>
              </a:buClr>
              <a:buSzPct val="183333"/>
              <a:buFont typeface="Arial"/>
              <a:buNone/>
            </a:pPr>
            <a:r>
              <a:rPr lang="nl" sz="600"/>
              <a:t>Het Lagerhuys heeft heeden nemine contradicente geresolveert Haer Maj. 1</a:t>
            </a:r>
          </a:p>
          <a:p>
            <a:pPr lvl="0">
              <a:spcBef>
                <a:spcPts val="0"/>
              </a:spcBef>
              <a:buClr>
                <a:schemeClr val="dk1"/>
              </a:buClr>
              <a:buSzPct val="183333"/>
              <a:buFont typeface="Arial"/>
              <a:buNone/>
            </a:pPr>
            <a:r>
              <a:rPr lang="nl" sz="600"/>
              <a:t>in alles bij te staen tot het volvoeren haerer alliantieën en tot inteugelinghe der ongeli-</a:t>
            </a:r>
          </a:p>
          <a:p>
            <a:pPr lvl="0">
              <a:spcBef>
                <a:spcPts val="0"/>
              </a:spcBef>
              <a:buClr>
                <a:schemeClr val="dk1"/>
              </a:buClr>
              <a:buSzPct val="183333"/>
              <a:buFont typeface="Arial"/>
              <a:buNone/>
            </a:pPr>
            <a:r>
              <a:rPr lang="nl" sz="600"/>
              <a:t>miteerde ambitie van Vranckrijck. Het addres sal morgen door commissarissen worden</a:t>
            </a:r>
          </a:p>
          <a:p>
            <a:pPr lvl="0">
              <a:spcBef>
                <a:spcPts val="0"/>
              </a:spcBef>
              <a:buClr>
                <a:schemeClr val="dk1"/>
              </a:buClr>
              <a:buSzPct val="183333"/>
              <a:buFont typeface="Arial"/>
              <a:buNone/>
            </a:pPr>
            <a:r>
              <a:rPr lang="nl" sz="600"/>
              <a:t>opgestelt. Mij dunckt dat men alle de reeden van de werelt heeft om te vertrouwen dat</a:t>
            </a:r>
          </a:p>
          <a:p>
            <a:pPr lvl="0">
              <a:spcBef>
                <a:spcPts val="0"/>
              </a:spcBef>
              <a:buClr>
                <a:schemeClr val="dk1"/>
              </a:buClr>
              <a:buSzPct val="183333"/>
              <a:buFont typeface="Arial"/>
              <a:buNone/>
            </a:pPr>
            <a:r>
              <a:rPr lang="nl" sz="600"/>
              <a:t>dese sessiën met gewenscht succes en spoedigh sullen afloopen.</a:t>
            </a:r>
          </a:p>
          <a:p>
            <a:pPr lvl="0">
              <a:spcBef>
                <a:spcPts val="0"/>
              </a:spcBef>
              <a:buClr>
                <a:schemeClr val="dk1"/>
              </a:buClr>
              <a:buSzPct val="183333"/>
              <a:buFont typeface="Arial"/>
              <a:buNone/>
            </a:pPr>
            <a:r>
              <a:rPr lang="nl" sz="600"/>
              <a:t>D'heeren Van de Lier en Van Haeren hebben mij gecommuniceert Haer Ho.</a:t>
            </a:r>
          </a:p>
          <a:p>
            <a:pPr lvl="0">
              <a:spcBef>
                <a:spcPts val="0"/>
              </a:spcBef>
              <a:buClr>
                <a:schemeClr val="dk1"/>
              </a:buClr>
              <a:buSzPct val="183333"/>
              <a:buFont typeface="Arial"/>
              <a:buNone/>
            </a:pPr>
            <a:r>
              <a:rPr lang="nl" sz="600"/>
              <a:t>Mog. resolutie en ordres van de 2 7 e o c t o b . behelsende de depesches voor de heer Scho-</a:t>
            </a:r>
          </a:p>
          <a:p>
            <a:pPr lvl="0">
              <a:spcBef>
                <a:spcPts val="0"/>
              </a:spcBef>
              <a:buClr>
                <a:schemeClr val="dk1"/>
              </a:buClr>
              <a:buSzPct val="183333"/>
              <a:buFont typeface="Arial"/>
              <a:buNone/>
            </a:pPr>
            <a:r>
              <a:rPr lang="nl" sz="600"/>
              <a:t>nenbergh ende de mesures bij dit hoff en den Staet omtrent de croon Portugael te</a:t>
            </a:r>
          </a:p>
          <a:p>
            <a:pPr lvl="0">
              <a:spcBef>
                <a:spcPts val="0"/>
              </a:spcBef>
              <a:buClr>
                <a:schemeClr val="dk1"/>
              </a:buClr>
              <a:buFont typeface="Arial"/>
              <a:buNone/>
            </a:pPr>
            <a:endParaRPr sz="600"/>
          </a:p>
          <a:p>
            <a:pPr lvl="0">
              <a:spcBef>
                <a:spcPts val="0"/>
              </a:spcBef>
              <a:buClr>
                <a:schemeClr val="dk1"/>
              </a:buClr>
              <a:buSzPct val="183333"/>
              <a:buFont typeface="Arial"/>
              <a:buNone/>
            </a:pPr>
            <a:r>
              <a:rPr lang="nl" sz="600"/>
              <a:t>1073. 1. Deze brief is niet gevonden.</a:t>
            </a:r>
          </a:p>
          <a:p>
            <a:pPr lvl="0">
              <a:spcBef>
                <a:spcPts val="0"/>
              </a:spcBef>
              <a:buNone/>
            </a:pPr>
            <a:r>
              <a:rPr lang="nl" sz="600"/>
              <a:t>2. Zie over deze zaak hiervóór p. 474.</a:t>
            </a:r>
          </a:p>
        </p:txBody>
      </p:sp>
    </p:spTree>
    <p:extLst>
      <p:ext uri="{BB962C8B-B14F-4D97-AF65-F5344CB8AC3E}">
        <p14:creationId xmlns:p14="http://schemas.microsoft.com/office/powerpoint/2010/main" val="1044153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1700" y="260648"/>
            <a:ext cx="8520600" cy="763600"/>
          </a:xfrm>
        </p:spPr>
        <p:txBody>
          <a:bodyPr>
            <a:normAutofit fontScale="90000"/>
          </a:bodyPr>
          <a:lstStyle/>
          <a:p>
            <a:r>
              <a:rPr lang="nl-NL" dirty="0" smtClean="0"/>
              <a:t>Re-OCR</a:t>
            </a:r>
            <a:endParaRPr lang="nl-NL" dirty="0"/>
          </a:p>
        </p:txBody>
      </p:sp>
      <p:sp>
        <p:nvSpPr>
          <p:cNvPr id="3" name="Tijdelijke aanduiding voor tekst 2"/>
          <p:cNvSpPr>
            <a:spLocks noGrp="1"/>
          </p:cNvSpPr>
          <p:nvPr>
            <p:ph type="body" idx="1"/>
          </p:nvPr>
        </p:nvSpPr>
        <p:spPr/>
        <p:txBody>
          <a:bodyPr/>
          <a:lstStyle/>
          <a:p>
            <a:r>
              <a:rPr lang="nl-NL" dirty="0" err="1" smtClean="0"/>
              <a:t>Abbyy</a:t>
            </a:r>
            <a:r>
              <a:rPr lang="nl-NL" dirty="0" smtClean="0"/>
              <a:t> </a:t>
            </a:r>
            <a:r>
              <a:rPr lang="nl-NL" dirty="0" err="1" smtClean="0"/>
              <a:t>FineReader</a:t>
            </a:r>
            <a:r>
              <a:rPr lang="nl-NL" dirty="0" smtClean="0"/>
              <a:t> Engine CLI </a:t>
            </a:r>
            <a:r>
              <a:rPr lang="nl-NL" dirty="0" err="1" smtClean="0"/>
              <a:t>for</a:t>
            </a:r>
            <a:r>
              <a:rPr lang="nl-NL" dirty="0" smtClean="0"/>
              <a:t> Linux [OCR4Linux.com] (Finereader 11)</a:t>
            </a:r>
          </a:p>
          <a:p>
            <a:r>
              <a:rPr lang="nl-NL" dirty="0" smtClean="0"/>
              <a:t>Parameters // Engine </a:t>
            </a:r>
            <a:r>
              <a:rPr lang="nl-NL" dirty="0" err="1" smtClean="0"/>
              <a:t>and</a:t>
            </a:r>
            <a:r>
              <a:rPr lang="nl-NL" dirty="0" smtClean="0"/>
              <a:t> ABBYY XML </a:t>
            </a:r>
            <a:r>
              <a:rPr lang="nl-NL" dirty="0" err="1" smtClean="0"/>
              <a:t>and</a:t>
            </a:r>
            <a:r>
              <a:rPr lang="nl-NL" dirty="0" smtClean="0"/>
              <a:t> ALTO </a:t>
            </a:r>
            <a:r>
              <a:rPr lang="nl-NL" dirty="0" err="1" smtClean="0"/>
              <a:t>available</a:t>
            </a:r>
            <a:endParaRPr lang="nl-NL" dirty="0" smtClean="0"/>
          </a:p>
          <a:p>
            <a:r>
              <a:rPr lang="nl-NL" dirty="0" smtClean="0"/>
              <a:t>120.000 pages </a:t>
            </a:r>
            <a:r>
              <a:rPr lang="nl-NL" dirty="0" err="1" smtClean="0"/>
              <a:t>for</a:t>
            </a:r>
            <a:r>
              <a:rPr lang="nl-NL" dirty="0" smtClean="0"/>
              <a:t> 1000 euro</a:t>
            </a:r>
          </a:p>
          <a:p>
            <a:r>
              <a:rPr lang="nl-NL" dirty="0" smtClean="0"/>
              <a:t>10 </a:t>
            </a:r>
            <a:r>
              <a:rPr lang="nl-NL" dirty="0" err="1" smtClean="0"/>
              <a:t>seconds</a:t>
            </a:r>
            <a:r>
              <a:rPr lang="nl-NL" dirty="0" smtClean="0"/>
              <a:t> per page; OCR </a:t>
            </a:r>
            <a:r>
              <a:rPr lang="nl-NL" dirty="0" err="1" smtClean="0"/>
              <a:t>with</a:t>
            </a:r>
            <a:r>
              <a:rPr lang="nl-NL" dirty="0" smtClean="0"/>
              <a:t> 6 </a:t>
            </a:r>
            <a:r>
              <a:rPr lang="nl-NL" dirty="0" err="1" smtClean="0"/>
              <a:t>threads</a:t>
            </a:r>
            <a:endParaRPr lang="nl-NL" dirty="0"/>
          </a:p>
        </p:txBody>
      </p:sp>
      <p:sp>
        <p:nvSpPr>
          <p:cNvPr id="4" name="Tijdelijke aanduiding voor dianummer 3"/>
          <p:cNvSpPr>
            <a:spLocks noGrp="1"/>
          </p:cNvSpPr>
          <p:nvPr>
            <p:ph type="sldNum" idx="12"/>
          </p:nvPr>
        </p:nvSpPr>
        <p:spPr/>
        <p:txBody>
          <a:bodyPr/>
          <a:lstStyle/>
          <a:p>
            <a:pPr lvl="0">
              <a:spcBef>
                <a:spcPts val="0"/>
              </a:spcBef>
              <a:buNone/>
            </a:pPr>
            <a:fld id="{00000000-1234-1234-1234-123412341234}" type="slidenum">
              <a:rPr lang="nl" smtClean="0"/>
              <a:t>26</a:t>
            </a:fld>
            <a:endParaRPr lang="nl"/>
          </a:p>
        </p:txBody>
      </p:sp>
    </p:spTree>
    <p:extLst>
      <p:ext uri="{BB962C8B-B14F-4D97-AF65-F5344CB8AC3E}">
        <p14:creationId xmlns:p14="http://schemas.microsoft.com/office/powerpoint/2010/main" val="8920170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260648"/>
            <a:ext cx="8520600" cy="763600"/>
          </a:xfrm>
          <a:prstGeom prst="rect">
            <a:avLst/>
          </a:prstGeom>
        </p:spPr>
        <p:txBody>
          <a:bodyPr lIns="91425" tIns="91425" rIns="91425" bIns="91425" anchor="t" anchorCtr="0">
            <a:noAutofit/>
          </a:bodyPr>
          <a:lstStyle/>
          <a:p>
            <a:pPr lvl="0">
              <a:spcBef>
                <a:spcPts val="0"/>
              </a:spcBef>
              <a:buNone/>
            </a:pPr>
            <a:r>
              <a:rPr lang="nl" dirty="0"/>
              <a:t>Formats</a:t>
            </a:r>
          </a:p>
        </p:txBody>
      </p:sp>
      <p:sp>
        <p:nvSpPr>
          <p:cNvPr id="67" name="Shape 67"/>
          <p:cNvSpPr txBox="1">
            <a:spLocks noGrp="1"/>
          </p:cNvSpPr>
          <p:nvPr>
            <p:ph type="body" idx="1"/>
          </p:nvPr>
        </p:nvSpPr>
        <p:spPr>
          <a:xfrm>
            <a:off x="311700" y="1536633"/>
            <a:ext cx="8832300" cy="5455200"/>
          </a:xfrm>
          <a:prstGeom prst="rect">
            <a:avLst/>
          </a:prstGeom>
        </p:spPr>
        <p:txBody>
          <a:bodyPr lIns="91425" tIns="91425" rIns="91425" bIns="91425" anchor="t" anchorCtr="0">
            <a:noAutofit/>
          </a:bodyPr>
          <a:lstStyle/>
          <a:p>
            <a:pPr lvl="0">
              <a:spcBef>
                <a:spcPts val="0"/>
              </a:spcBef>
              <a:buNone/>
            </a:pPr>
            <a:r>
              <a:rPr lang="nl" dirty="0"/>
              <a:t>Plain text</a:t>
            </a:r>
          </a:p>
          <a:p>
            <a:pPr lvl="0">
              <a:spcBef>
                <a:spcPts val="0"/>
              </a:spcBef>
              <a:buNone/>
            </a:pPr>
            <a:r>
              <a:rPr lang="nl" dirty="0"/>
              <a:t>Docx/RTF/HTML/….</a:t>
            </a:r>
          </a:p>
          <a:p>
            <a:pPr lvl="0">
              <a:spcBef>
                <a:spcPts val="0"/>
              </a:spcBef>
              <a:buNone/>
            </a:pPr>
            <a:r>
              <a:rPr lang="nl" dirty="0"/>
              <a:t>PDF</a:t>
            </a:r>
          </a:p>
          <a:p>
            <a:pPr lvl="0">
              <a:spcBef>
                <a:spcPts val="0"/>
              </a:spcBef>
              <a:buNone/>
            </a:pPr>
            <a:r>
              <a:rPr lang="nl" dirty="0"/>
              <a:t>XML</a:t>
            </a:r>
          </a:p>
          <a:p>
            <a:pPr marL="457200" lvl="0" indent="-228600" rtl="0">
              <a:spcBef>
                <a:spcPts val="0"/>
              </a:spcBef>
            </a:pPr>
            <a:r>
              <a:rPr lang="nl" dirty="0"/>
              <a:t>Alto</a:t>
            </a:r>
          </a:p>
          <a:p>
            <a:pPr marL="457200" lvl="0" indent="-228600" rtl="0">
              <a:spcBef>
                <a:spcPts val="0"/>
              </a:spcBef>
            </a:pPr>
            <a:r>
              <a:rPr lang="nl" dirty="0"/>
              <a:t>→ Abbyy xml</a:t>
            </a:r>
          </a:p>
          <a:p>
            <a:pPr marL="914400" lvl="1" indent="-228600" rtl="0">
              <a:spcBef>
                <a:spcPts val="0"/>
              </a:spcBef>
            </a:pPr>
            <a:r>
              <a:rPr lang="nl" dirty="0"/>
              <a:t>Why?</a:t>
            </a:r>
          </a:p>
          <a:p>
            <a:pPr marL="1371600" lvl="2" indent="-228600" rtl="0">
              <a:spcBef>
                <a:spcPts val="0"/>
              </a:spcBef>
            </a:pPr>
            <a:r>
              <a:rPr lang="nl" dirty="0"/>
              <a:t>Blocks and paragraphs both explicitly coded</a:t>
            </a:r>
          </a:p>
          <a:p>
            <a:pPr marL="1371600" lvl="2" indent="-228600" rtl="0">
              <a:spcBef>
                <a:spcPts val="0"/>
              </a:spcBef>
            </a:pPr>
            <a:r>
              <a:rPr lang="nl" dirty="0"/>
              <a:t>Detailed layout information on glyph level</a:t>
            </a:r>
          </a:p>
          <a:p>
            <a:pPr marL="1371600" lvl="2" indent="-228600" rtl="0">
              <a:spcBef>
                <a:spcPts val="0"/>
              </a:spcBef>
            </a:pPr>
            <a:r>
              <a:rPr lang="nl" dirty="0"/>
              <a:t>Other details (separators, etc)</a:t>
            </a:r>
          </a:p>
          <a:p>
            <a:pPr marL="0" lvl="0" indent="0">
              <a:spcBef>
                <a:spcPts val="0"/>
              </a:spcBef>
              <a:buNone/>
            </a:pPr>
            <a:endParaRPr dirty="0"/>
          </a:p>
        </p:txBody>
      </p:sp>
    </p:spTree>
    <p:extLst>
      <p:ext uri="{BB962C8B-B14F-4D97-AF65-F5344CB8AC3E}">
        <p14:creationId xmlns:p14="http://schemas.microsoft.com/office/powerpoint/2010/main" val="42273836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60648"/>
            <a:ext cx="8520600" cy="763600"/>
          </a:xfrm>
          <a:prstGeom prst="rect">
            <a:avLst/>
          </a:prstGeom>
        </p:spPr>
        <p:txBody>
          <a:bodyPr lIns="91425" tIns="91425" rIns="91425" bIns="91425" anchor="t" anchorCtr="0">
            <a:noAutofit/>
          </a:bodyPr>
          <a:lstStyle/>
          <a:p>
            <a:pPr lvl="0">
              <a:spcBef>
                <a:spcPts val="0"/>
              </a:spcBef>
              <a:buNone/>
            </a:pPr>
            <a:r>
              <a:rPr lang="nl" dirty="0"/>
              <a:t>Abbyy XML</a:t>
            </a:r>
          </a:p>
          <a:p>
            <a:pPr lvl="0">
              <a:spcBef>
                <a:spcPts val="0"/>
              </a:spcBef>
              <a:buNone/>
            </a:pPr>
            <a:endParaRPr dirty="0"/>
          </a:p>
        </p:txBody>
      </p:sp>
      <p:sp>
        <p:nvSpPr>
          <p:cNvPr id="73" name="Shape 7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dirty="0"/>
          </a:p>
        </p:txBody>
      </p:sp>
      <p:pic>
        <p:nvPicPr>
          <p:cNvPr id="74" name="Shape 74"/>
          <p:cNvPicPr preferRelativeResize="0"/>
          <p:nvPr/>
        </p:nvPicPr>
        <p:blipFill>
          <a:blip r:embed="rId3">
            <a:alphaModFix/>
          </a:blip>
          <a:stretch>
            <a:fillRect/>
          </a:stretch>
        </p:blipFill>
        <p:spPr>
          <a:xfrm>
            <a:off x="1" y="1711227"/>
            <a:ext cx="9144001" cy="3435547"/>
          </a:xfrm>
          <a:prstGeom prst="rect">
            <a:avLst/>
          </a:prstGeom>
          <a:noFill/>
          <a:ln>
            <a:noFill/>
          </a:ln>
        </p:spPr>
      </p:pic>
    </p:spTree>
    <p:extLst>
      <p:ext uri="{BB962C8B-B14F-4D97-AF65-F5344CB8AC3E}">
        <p14:creationId xmlns:p14="http://schemas.microsoft.com/office/powerpoint/2010/main" val="41652837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217128"/>
            <a:ext cx="8520600" cy="763600"/>
          </a:xfrm>
          <a:prstGeom prst="rect">
            <a:avLst/>
          </a:prstGeom>
        </p:spPr>
        <p:txBody>
          <a:bodyPr lIns="91425" tIns="91425" rIns="91425" bIns="91425" anchor="t" anchorCtr="0">
            <a:noAutofit/>
          </a:bodyPr>
          <a:lstStyle/>
          <a:p>
            <a:pPr lvl="0">
              <a:spcBef>
                <a:spcPts val="0"/>
              </a:spcBef>
              <a:buNone/>
            </a:pPr>
            <a:r>
              <a:rPr lang="nl" dirty="0"/>
              <a:t>ALTO</a:t>
            </a:r>
          </a:p>
        </p:txBody>
      </p:sp>
      <p:pic>
        <p:nvPicPr>
          <p:cNvPr id="80" name="Shape 80"/>
          <p:cNvPicPr preferRelativeResize="0"/>
          <p:nvPr/>
        </p:nvPicPr>
        <p:blipFill>
          <a:blip r:embed="rId3">
            <a:alphaModFix/>
          </a:blip>
          <a:stretch>
            <a:fillRect/>
          </a:stretch>
        </p:blipFill>
        <p:spPr>
          <a:xfrm>
            <a:off x="611560" y="1052736"/>
            <a:ext cx="7814398" cy="5804965"/>
          </a:xfrm>
          <a:prstGeom prst="rect">
            <a:avLst/>
          </a:prstGeom>
          <a:noFill/>
          <a:ln>
            <a:noFill/>
          </a:ln>
        </p:spPr>
      </p:pic>
    </p:spTree>
    <p:extLst>
      <p:ext uri="{BB962C8B-B14F-4D97-AF65-F5344CB8AC3E}">
        <p14:creationId xmlns:p14="http://schemas.microsoft.com/office/powerpoint/2010/main" val="2599735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62888" cy="1112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79992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260648"/>
            <a:ext cx="8520600" cy="763600"/>
          </a:xfrm>
          <a:prstGeom prst="rect">
            <a:avLst/>
          </a:prstGeom>
        </p:spPr>
        <p:txBody>
          <a:bodyPr lIns="91425" tIns="91425" rIns="91425" bIns="91425" anchor="t" anchorCtr="0">
            <a:noAutofit/>
          </a:bodyPr>
          <a:lstStyle/>
          <a:p>
            <a:pPr lvl="0">
              <a:spcBef>
                <a:spcPts val="0"/>
              </a:spcBef>
              <a:buNone/>
            </a:pPr>
            <a:r>
              <a:rPr lang="nl" dirty="0"/>
              <a:t>Automatic conversion to TEI</a:t>
            </a:r>
          </a:p>
        </p:txBody>
      </p:sp>
      <p:sp>
        <p:nvSpPr>
          <p:cNvPr id="86" name="Shape 8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87" name="Shape 87"/>
          <p:cNvPicPr preferRelativeResize="0"/>
          <p:nvPr/>
        </p:nvPicPr>
        <p:blipFill>
          <a:blip r:embed="rId3">
            <a:alphaModFix/>
          </a:blip>
          <a:stretch>
            <a:fillRect/>
          </a:stretch>
        </p:blipFill>
        <p:spPr>
          <a:xfrm>
            <a:off x="150526" y="1645705"/>
            <a:ext cx="9143999" cy="3767320"/>
          </a:xfrm>
          <a:prstGeom prst="rect">
            <a:avLst/>
          </a:prstGeom>
          <a:noFill/>
          <a:ln>
            <a:noFill/>
          </a:ln>
        </p:spPr>
      </p:pic>
      <p:pic>
        <p:nvPicPr>
          <p:cNvPr id="88" name="Shape 88"/>
          <p:cNvPicPr preferRelativeResize="0"/>
          <p:nvPr/>
        </p:nvPicPr>
        <p:blipFill>
          <a:blip r:embed="rId4">
            <a:alphaModFix/>
          </a:blip>
          <a:stretch>
            <a:fillRect/>
          </a:stretch>
        </p:blipFill>
        <p:spPr>
          <a:xfrm>
            <a:off x="2835481" y="4244387"/>
            <a:ext cx="6273023" cy="2064933"/>
          </a:xfrm>
          <a:prstGeom prst="rect">
            <a:avLst/>
          </a:prstGeom>
          <a:noFill/>
          <a:ln>
            <a:noFill/>
          </a:ln>
        </p:spPr>
      </p:pic>
    </p:spTree>
    <p:extLst>
      <p:ext uri="{BB962C8B-B14F-4D97-AF65-F5344CB8AC3E}">
        <p14:creationId xmlns:p14="http://schemas.microsoft.com/office/powerpoint/2010/main" val="17482345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289136"/>
            <a:ext cx="8520600" cy="763600"/>
          </a:xfrm>
          <a:prstGeom prst="rect">
            <a:avLst/>
          </a:prstGeom>
        </p:spPr>
        <p:txBody>
          <a:bodyPr lIns="91425" tIns="91425" rIns="91425" bIns="91425" anchor="t" anchorCtr="0">
            <a:noAutofit/>
          </a:bodyPr>
          <a:lstStyle/>
          <a:p>
            <a:pPr lvl="0">
              <a:spcBef>
                <a:spcPts val="0"/>
              </a:spcBef>
              <a:buNone/>
            </a:pPr>
            <a:r>
              <a:rPr lang="nl" dirty="0"/>
              <a:t>Structure </a:t>
            </a:r>
            <a:r>
              <a:rPr lang="nl" dirty="0" smtClean="0"/>
              <a:t>recognition: </a:t>
            </a:r>
            <a:r>
              <a:rPr lang="nl" dirty="0"/>
              <a:t>notes</a:t>
            </a:r>
          </a:p>
        </p:txBody>
      </p:sp>
      <p:sp>
        <p:nvSpPr>
          <p:cNvPr id="94" name="Shape 94"/>
          <p:cNvSpPr txBox="1">
            <a:spLocks noGrp="1"/>
          </p:cNvSpPr>
          <p:nvPr>
            <p:ph type="body" idx="1"/>
          </p:nvPr>
        </p:nvSpPr>
        <p:spPr>
          <a:xfrm>
            <a:off x="311700" y="1394080"/>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95" name="Shape 95"/>
          <p:cNvPicPr preferRelativeResize="0"/>
          <p:nvPr/>
        </p:nvPicPr>
        <p:blipFill>
          <a:blip r:embed="rId3">
            <a:alphaModFix/>
          </a:blip>
          <a:stretch>
            <a:fillRect/>
          </a:stretch>
        </p:blipFill>
        <p:spPr>
          <a:xfrm>
            <a:off x="0" y="1545539"/>
            <a:ext cx="9143998" cy="4537388"/>
          </a:xfrm>
          <a:prstGeom prst="rect">
            <a:avLst/>
          </a:prstGeom>
          <a:noFill/>
          <a:ln>
            <a:noFill/>
          </a:ln>
        </p:spPr>
      </p:pic>
      <p:pic>
        <p:nvPicPr>
          <p:cNvPr id="96" name="Shape 96"/>
          <p:cNvPicPr preferRelativeResize="0"/>
          <p:nvPr/>
        </p:nvPicPr>
        <p:blipFill>
          <a:blip r:embed="rId4">
            <a:alphaModFix/>
          </a:blip>
          <a:stretch>
            <a:fillRect/>
          </a:stretch>
        </p:blipFill>
        <p:spPr>
          <a:xfrm>
            <a:off x="5127063" y="4612133"/>
            <a:ext cx="3705225" cy="1371600"/>
          </a:xfrm>
          <a:prstGeom prst="rect">
            <a:avLst/>
          </a:prstGeom>
          <a:noFill/>
          <a:ln>
            <a:noFill/>
          </a:ln>
        </p:spPr>
      </p:pic>
      <p:pic>
        <p:nvPicPr>
          <p:cNvPr id="97" name="Shape 97"/>
          <p:cNvPicPr preferRelativeResize="0"/>
          <p:nvPr/>
        </p:nvPicPr>
        <p:blipFill>
          <a:blip r:embed="rId5">
            <a:alphaModFix/>
          </a:blip>
          <a:stretch>
            <a:fillRect/>
          </a:stretch>
        </p:blipFill>
        <p:spPr>
          <a:xfrm>
            <a:off x="4427984" y="5877272"/>
            <a:ext cx="4713991" cy="763600"/>
          </a:xfrm>
          <a:prstGeom prst="rect">
            <a:avLst/>
          </a:prstGeom>
          <a:noFill/>
          <a:ln>
            <a:noFill/>
          </a:ln>
        </p:spPr>
      </p:pic>
    </p:spTree>
    <p:extLst>
      <p:ext uri="{BB962C8B-B14F-4D97-AF65-F5344CB8AC3E}">
        <p14:creationId xmlns:p14="http://schemas.microsoft.com/office/powerpoint/2010/main" val="251751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260648"/>
            <a:ext cx="8520600" cy="763600"/>
          </a:xfrm>
          <a:prstGeom prst="rect">
            <a:avLst/>
          </a:prstGeom>
        </p:spPr>
        <p:txBody>
          <a:bodyPr lIns="91425" tIns="91425" rIns="91425" bIns="91425" anchor="t" anchorCtr="0">
            <a:noAutofit/>
          </a:bodyPr>
          <a:lstStyle/>
          <a:p>
            <a:pPr lvl="0">
              <a:spcBef>
                <a:spcPts val="0"/>
              </a:spcBef>
              <a:buNone/>
            </a:pPr>
            <a:r>
              <a:rPr lang="nl" dirty="0"/>
              <a:t>Structure </a:t>
            </a:r>
            <a:r>
              <a:rPr lang="nl" dirty="0" smtClean="0"/>
              <a:t>recognition: letter </a:t>
            </a:r>
            <a:br>
              <a:rPr lang="nl" dirty="0" smtClean="0"/>
            </a:br>
            <a:r>
              <a:rPr lang="nl" dirty="0" smtClean="0"/>
              <a:t>segmentation</a:t>
            </a:r>
            <a:endParaRPr lang="nl" dirty="0"/>
          </a:p>
        </p:txBody>
      </p:sp>
      <p:sp>
        <p:nvSpPr>
          <p:cNvPr id="103" name="Shape 103"/>
          <p:cNvSpPr txBox="1">
            <a:spLocks noGrp="1"/>
          </p:cNvSpPr>
          <p:nvPr>
            <p:ph type="body" idx="1"/>
          </p:nvPr>
        </p:nvSpPr>
        <p:spPr>
          <a:xfrm>
            <a:off x="311700" y="1970144"/>
            <a:ext cx="8520600" cy="4555200"/>
          </a:xfrm>
          <a:prstGeom prst="rect">
            <a:avLst/>
          </a:prstGeom>
        </p:spPr>
        <p:txBody>
          <a:bodyPr lIns="91425" tIns="91425" rIns="91425" bIns="91425" anchor="t" anchorCtr="0">
            <a:noAutofit/>
          </a:bodyPr>
          <a:lstStyle/>
          <a:p>
            <a:pPr lvl="0">
              <a:spcBef>
                <a:spcPts val="0"/>
              </a:spcBef>
              <a:buNone/>
            </a:pPr>
            <a:r>
              <a:rPr lang="nl" dirty="0"/>
              <a:t>Task: </a:t>
            </a:r>
          </a:p>
          <a:p>
            <a:pPr marL="457200" lvl="0" indent="-228600" rtl="0">
              <a:spcBef>
                <a:spcPts val="0"/>
              </a:spcBef>
            </a:pPr>
            <a:r>
              <a:rPr lang="nl" dirty="0"/>
              <a:t>find start and end of letter</a:t>
            </a:r>
          </a:p>
          <a:p>
            <a:pPr marL="457200" lvl="0" indent="-228600">
              <a:spcBef>
                <a:spcPts val="0"/>
              </a:spcBef>
            </a:pPr>
            <a:r>
              <a:rPr lang="nl" dirty="0"/>
              <a:t>remove editorial matter</a:t>
            </a:r>
          </a:p>
          <a:p>
            <a:pPr lvl="0">
              <a:spcBef>
                <a:spcPts val="0"/>
              </a:spcBef>
              <a:buNone/>
            </a:pPr>
            <a:r>
              <a:rPr lang="nl" dirty="0"/>
              <a:t>Method: approximate matching of (corrected) table of contents + typographical structure</a:t>
            </a:r>
          </a:p>
          <a:p>
            <a:pPr lvl="0">
              <a:spcBef>
                <a:spcPts val="0"/>
              </a:spcBef>
              <a:buNone/>
            </a:pPr>
            <a:r>
              <a:rPr lang="nl" dirty="0"/>
              <a:t>Would not have been possible with less structured formatting information</a:t>
            </a:r>
          </a:p>
          <a:p>
            <a:pPr lvl="0">
              <a:spcBef>
                <a:spcPts val="0"/>
              </a:spcBef>
              <a:buNone/>
            </a:pPr>
            <a:endParaRPr dirty="0"/>
          </a:p>
        </p:txBody>
      </p:sp>
    </p:spTree>
    <p:extLst>
      <p:ext uri="{BB962C8B-B14F-4D97-AF65-F5344CB8AC3E}">
        <p14:creationId xmlns:p14="http://schemas.microsoft.com/office/powerpoint/2010/main" val="1485085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Shape 108"/>
          <p:cNvPicPr preferRelativeResize="0"/>
          <p:nvPr/>
        </p:nvPicPr>
        <p:blipFill>
          <a:blip r:embed="rId3">
            <a:alphaModFix/>
          </a:blip>
          <a:stretch>
            <a:fillRect/>
          </a:stretch>
        </p:blipFill>
        <p:spPr>
          <a:xfrm>
            <a:off x="739282" y="0"/>
            <a:ext cx="3349883" cy="6857997"/>
          </a:xfrm>
          <a:prstGeom prst="rect">
            <a:avLst/>
          </a:prstGeom>
          <a:noFill/>
          <a:ln>
            <a:noFill/>
          </a:ln>
        </p:spPr>
      </p:pic>
      <p:pic>
        <p:nvPicPr>
          <p:cNvPr id="109" name="Shape 109"/>
          <p:cNvPicPr preferRelativeResize="0"/>
          <p:nvPr/>
        </p:nvPicPr>
        <p:blipFill>
          <a:blip r:embed="rId4">
            <a:alphaModFix/>
          </a:blip>
          <a:stretch>
            <a:fillRect/>
          </a:stretch>
        </p:blipFill>
        <p:spPr>
          <a:xfrm>
            <a:off x="4569754" y="126700"/>
            <a:ext cx="4399643" cy="6858000"/>
          </a:xfrm>
          <a:prstGeom prst="rect">
            <a:avLst/>
          </a:prstGeom>
          <a:noFill/>
          <a:ln>
            <a:noFill/>
          </a:ln>
        </p:spPr>
      </p:pic>
    </p:spTree>
    <p:extLst>
      <p:ext uri="{BB962C8B-B14F-4D97-AF65-F5344CB8AC3E}">
        <p14:creationId xmlns:p14="http://schemas.microsoft.com/office/powerpoint/2010/main" val="260400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1700" y="260648"/>
            <a:ext cx="8520600" cy="763600"/>
          </a:xfrm>
        </p:spPr>
        <p:txBody>
          <a:bodyPr>
            <a:noAutofit/>
          </a:bodyPr>
          <a:lstStyle/>
          <a:p>
            <a:r>
              <a:rPr lang="nl-NL" dirty="0" smtClean="0"/>
              <a:t>Metadata</a:t>
            </a:r>
            <a:endParaRPr lang="nl-NL" dirty="0"/>
          </a:p>
        </p:txBody>
      </p:sp>
      <p:sp>
        <p:nvSpPr>
          <p:cNvPr id="3" name="Tijdelijke aanduiding voor tekst 2"/>
          <p:cNvSpPr>
            <a:spLocks noGrp="1"/>
          </p:cNvSpPr>
          <p:nvPr>
            <p:ph type="body" idx="1"/>
          </p:nvPr>
        </p:nvSpPr>
        <p:spPr/>
        <p:txBody>
          <a:bodyPr/>
          <a:lstStyle/>
          <a:p>
            <a:r>
              <a:rPr lang="nl-NL" dirty="0" smtClean="0"/>
              <a:t>The </a:t>
            </a:r>
            <a:r>
              <a:rPr lang="nl-NL" dirty="0" err="1" smtClean="0"/>
              <a:t>collection</a:t>
            </a:r>
            <a:r>
              <a:rPr lang="nl-NL" dirty="0" smtClean="0"/>
              <a:t> of Heinsius’ letters is </a:t>
            </a:r>
            <a:r>
              <a:rPr lang="nl-NL" dirty="0" err="1" smtClean="0"/>
              <a:t>written</a:t>
            </a:r>
            <a:r>
              <a:rPr lang="nl-NL" dirty="0" smtClean="0"/>
              <a:t> </a:t>
            </a:r>
            <a:r>
              <a:rPr lang="nl-NL" dirty="0" err="1" smtClean="0"/>
              <a:t>by</a:t>
            </a:r>
            <a:r>
              <a:rPr lang="nl-NL" dirty="0" smtClean="0"/>
              <a:t> over 200 different </a:t>
            </a:r>
            <a:r>
              <a:rPr lang="nl-NL" dirty="0" err="1" smtClean="0"/>
              <a:t>authors</a:t>
            </a:r>
            <a:endParaRPr lang="nl-NL" dirty="0" smtClean="0"/>
          </a:p>
          <a:p>
            <a:r>
              <a:rPr lang="nl-NL" dirty="0" err="1" smtClean="0"/>
              <a:t>Identification</a:t>
            </a:r>
            <a:r>
              <a:rPr lang="nl-NL" dirty="0" smtClean="0"/>
              <a:t> of </a:t>
            </a:r>
            <a:r>
              <a:rPr lang="nl-NL" dirty="0" err="1" smtClean="0"/>
              <a:t>authors</a:t>
            </a:r>
            <a:r>
              <a:rPr lang="nl-NL" dirty="0" smtClean="0"/>
              <a:t> + </a:t>
            </a:r>
            <a:r>
              <a:rPr lang="nl-NL" dirty="0" err="1" smtClean="0"/>
              <a:t>biographical</a:t>
            </a:r>
            <a:r>
              <a:rPr lang="nl-NL" dirty="0" smtClean="0"/>
              <a:t> information</a:t>
            </a:r>
            <a:endParaRPr lang="nl-NL" dirty="0"/>
          </a:p>
        </p:txBody>
      </p:sp>
      <p:sp>
        <p:nvSpPr>
          <p:cNvPr id="4" name="Tijdelijke aanduiding voor dianummer 3"/>
          <p:cNvSpPr>
            <a:spLocks noGrp="1"/>
          </p:cNvSpPr>
          <p:nvPr>
            <p:ph type="sldNum" idx="12"/>
          </p:nvPr>
        </p:nvSpPr>
        <p:spPr/>
        <p:txBody>
          <a:bodyPr/>
          <a:lstStyle/>
          <a:p>
            <a:pPr lvl="0">
              <a:spcBef>
                <a:spcPts val="0"/>
              </a:spcBef>
              <a:buNone/>
            </a:pPr>
            <a:fld id="{00000000-1234-1234-1234-123412341234}" type="slidenum">
              <a:rPr lang="nl" smtClean="0"/>
              <a:t>34</a:t>
            </a:fld>
            <a:endParaRPr lang="nl"/>
          </a:p>
        </p:txBody>
      </p:sp>
    </p:spTree>
    <p:extLst>
      <p:ext uri="{BB962C8B-B14F-4D97-AF65-F5344CB8AC3E}">
        <p14:creationId xmlns:p14="http://schemas.microsoft.com/office/powerpoint/2010/main" val="30061414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Corpus Hedendaags Nederlands</a:t>
            </a:r>
            <a:br>
              <a:rPr lang="nl-NL" dirty="0" smtClean="0"/>
            </a:br>
            <a:r>
              <a:rPr lang="nl-NL" i="1" dirty="0" smtClean="0"/>
              <a:t>chn.inl.nl</a:t>
            </a:r>
            <a:endParaRPr lang="nl-NL" i="1" dirty="0"/>
          </a:p>
        </p:txBody>
      </p:sp>
      <p:sp>
        <p:nvSpPr>
          <p:cNvPr id="3" name="Tijdelijke aanduiding voor inhoud 2"/>
          <p:cNvSpPr>
            <a:spLocks noGrp="1"/>
          </p:cNvSpPr>
          <p:nvPr>
            <p:ph idx="1"/>
          </p:nvPr>
        </p:nvSpPr>
        <p:spPr/>
        <p:txBody>
          <a:bodyPr>
            <a:normAutofit/>
          </a:bodyPr>
          <a:lstStyle/>
          <a:p>
            <a:r>
              <a:rPr lang="nl-NL" dirty="0" smtClean="0"/>
              <a:t>Integration: </a:t>
            </a:r>
            <a:r>
              <a:rPr lang="nl-NL" altLang="nl-NL" dirty="0"/>
              <a:t>5, 27, 38 miljoen woordencorpora, </a:t>
            </a:r>
            <a:r>
              <a:rPr lang="nl-NL" altLang="nl-NL" dirty="0" err="1" smtClean="0"/>
              <a:t>Parolecorpus</a:t>
            </a:r>
            <a:r>
              <a:rPr lang="nl-NL" altLang="nl-NL" dirty="0" smtClean="0"/>
              <a:t>, monitorkrantencorpus (</a:t>
            </a:r>
            <a:r>
              <a:rPr lang="nl-NL" altLang="nl-NL" dirty="0" err="1" smtClean="0"/>
              <a:t>internal</a:t>
            </a:r>
            <a:r>
              <a:rPr lang="nl-NL" altLang="nl-NL" dirty="0" smtClean="0"/>
              <a:t> vs. </a:t>
            </a:r>
            <a:r>
              <a:rPr lang="nl-NL" altLang="nl-NL" dirty="0" err="1" smtClean="0"/>
              <a:t>external</a:t>
            </a:r>
            <a:r>
              <a:rPr lang="nl-NL" altLang="nl-NL" dirty="0" smtClean="0"/>
              <a:t>)</a:t>
            </a:r>
            <a:br>
              <a:rPr lang="nl-NL" altLang="nl-NL" dirty="0" smtClean="0"/>
            </a:br>
            <a:r>
              <a:rPr lang="nl-NL" altLang="nl-NL" dirty="0" smtClean="0"/>
              <a:t>- format</a:t>
            </a:r>
            <a:br>
              <a:rPr lang="nl-NL" altLang="nl-NL" dirty="0" smtClean="0"/>
            </a:br>
            <a:r>
              <a:rPr lang="nl-NL" altLang="nl-NL" dirty="0" smtClean="0"/>
              <a:t>- metadata </a:t>
            </a:r>
            <a:r>
              <a:rPr lang="nl-NL" altLang="nl-NL" dirty="0" err="1" smtClean="0"/>
              <a:t>scheme</a:t>
            </a:r>
            <a:endParaRPr lang="nl-NL" altLang="nl-NL" dirty="0" smtClean="0"/>
          </a:p>
          <a:p>
            <a:r>
              <a:rPr lang="nl-NL" altLang="nl-NL" dirty="0" err="1" smtClean="0"/>
              <a:t>Surinam</a:t>
            </a:r>
            <a:r>
              <a:rPr lang="nl-NL" altLang="nl-NL" dirty="0" smtClean="0"/>
              <a:t>, Dutch </a:t>
            </a:r>
            <a:r>
              <a:rPr lang="nl-NL" altLang="nl-NL" dirty="0" err="1" smtClean="0"/>
              <a:t>Carribean</a:t>
            </a:r>
            <a:endParaRPr lang="nl-NL" altLang="nl-NL" dirty="0" smtClean="0"/>
          </a:p>
          <a:p>
            <a:r>
              <a:rPr lang="nl-NL" altLang="nl-NL" dirty="0" smtClean="0"/>
              <a:t>Corpus workflow</a:t>
            </a:r>
          </a:p>
          <a:p>
            <a:r>
              <a:rPr lang="nl-NL" altLang="nl-NL" dirty="0" smtClean="0"/>
              <a:t>Corpus design </a:t>
            </a:r>
            <a:r>
              <a:rPr lang="nl-NL" altLang="nl-NL" dirty="0" err="1" smtClean="0"/>
              <a:t>future</a:t>
            </a:r>
            <a:endParaRPr lang="nl-NL" altLang="nl-NL" dirty="0" smtClean="0"/>
          </a:p>
          <a:p>
            <a:endParaRPr lang="nl-NL" altLang="nl-NL" dirty="0" smtClean="0"/>
          </a:p>
          <a:p>
            <a:pPr marL="0" indent="0">
              <a:buNone/>
            </a:pPr>
            <a:endParaRPr lang="nl-NL" dirty="0" smtClean="0"/>
          </a:p>
          <a:p>
            <a:endParaRPr lang="nl-NL" dirty="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35</a:t>
            </a:fld>
            <a:endParaRPr lang="nl-NL"/>
          </a:p>
        </p:txBody>
      </p:sp>
    </p:spTree>
    <p:extLst>
      <p:ext uri="{BB962C8B-B14F-4D97-AF65-F5344CB8AC3E}">
        <p14:creationId xmlns:p14="http://schemas.microsoft.com/office/powerpoint/2010/main" val="1593566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nl-NL" altLang="nl-NL" smtClean="0"/>
              <a:t>Corpus workflow</a:t>
            </a:r>
          </a:p>
        </p:txBody>
      </p:sp>
      <p:sp>
        <p:nvSpPr>
          <p:cNvPr id="3" name="Content Placeholder 2"/>
          <p:cNvSpPr>
            <a:spLocks noGrp="1"/>
          </p:cNvSpPr>
          <p:nvPr>
            <p:ph idx="1"/>
          </p:nvPr>
        </p:nvSpPr>
        <p:spPr>
          <a:xfrm>
            <a:off x="719138" y="1600200"/>
            <a:ext cx="7813675" cy="4924425"/>
          </a:xfrm>
        </p:spPr>
        <p:txBody>
          <a:bodyPr>
            <a:normAutofit/>
          </a:bodyPr>
          <a:lstStyle/>
          <a:p>
            <a:pPr marL="0" indent="0">
              <a:buFont typeface="Constantia" pitchFamily="18" charset="0"/>
              <a:buNone/>
              <a:defRPr/>
            </a:pPr>
            <a:r>
              <a:rPr lang="nl-NL" sz="2400" dirty="0" smtClean="0"/>
              <a:t>Workflow tool:</a:t>
            </a:r>
          </a:p>
          <a:p>
            <a:pPr marL="0" indent="0">
              <a:buFont typeface="Constantia" pitchFamily="18" charset="0"/>
              <a:buNone/>
              <a:defRPr/>
            </a:pPr>
            <a:r>
              <a:rPr lang="nl-NL" sz="2400" dirty="0" smtClean="0"/>
              <a:t>Steps:</a:t>
            </a:r>
          </a:p>
          <a:p>
            <a:pPr marL="514350" indent="-514350">
              <a:buFont typeface="+mj-lt"/>
              <a:buAutoNum type="arabicPeriod"/>
              <a:defRPr/>
            </a:pPr>
            <a:r>
              <a:rPr lang="nl-NL" sz="2400" dirty="0" smtClean="0"/>
              <a:t>FTP (NRC/Standaard)</a:t>
            </a:r>
          </a:p>
          <a:p>
            <a:pPr marL="514350" indent="-514350">
              <a:buFont typeface="+mj-lt"/>
              <a:buAutoNum type="arabicPeriod"/>
              <a:defRPr/>
            </a:pPr>
            <a:r>
              <a:rPr lang="nl-NL" sz="2400" dirty="0" smtClean="0"/>
              <a:t>Conversion </a:t>
            </a:r>
            <a:r>
              <a:rPr lang="nl-NL" sz="2400" dirty="0" err="1" smtClean="0"/>
              <a:t>to</a:t>
            </a:r>
            <a:r>
              <a:rPr lang="nl-NL" sz="2400" dirty="0" smtClean="0"/>
              <a:t> TEI (utf8-pid; </a:t>
            </a:r>
            <a:r>
              <a:rPr lang="nl-NL" sz="2400" dirty="0" err="1" smtClean="0"/>
              <a:t>fixup-tei</a:t>
            </a:r>
            <a:r>
              <a:rPr lang="nl-NL" sz="2400" dirty="0" smtClean="0"/>
              <a:t>)</a:t>
            </a:r>
          </a:p>
          <a:p>
            <a:pPr marL="514350" indent="-514350">
              <a:buFont typeface="+mj-lt"/>
              <a:buAutoNum type="arabicPeriod"/>
              <a:defRPr/>
            </a:pPr>
            <a:r>
              <a:rPr lang="nl-NL" sz="2400" dirty="0" err="1" smtClean="0"/>
              <a:t>Remove</a:t>
            </a:r>
            <a:r>
              <a:rPr lang="nl-NL" sz="2400" dirty="0" smtClean="0"/>
              <a:t> </a:t>
            </a:r>
            <a:r>
              <a:rPr lang="nl-NL" sz="2400" dirty="0" err="1" smtClean="0"/>
              <a:t>duplicates</a:t>
            </a:r>
            <a:r>
              <a:rPr lang="nl-NL" sz="2400" dirty="0" smtClean="0"/>
              <a:t> (content/source-</a:t>
            </a:r>
            <a:r>
              <a:rPr lang="nl-NL" sz="2400" dirty="0" err="1" smtClean="0"/>
              <a:t>id</a:t>
            </a:r>
            <a:r>
              <a:rPr lang="nl-NL" sz="2400" dirty="0" smtClean="0"/>
              <a:t>)</a:t>
            </a:r>
          </a:p>
          <a:p>
            <a:pPr marL="514350" indent="-514350">
              <a:buFont typeface="+mj-lt"/>
              <a:buAutoNum type="arabicPeriod"/>
              <a:defRPr/>
            </a:pPr>
            <a:r>
              <a:rPr lang="nl-NL" sz="2400" dirty="0" err="1" smtClean="0"/>
              <a:t>Linguistic</a:t>
            </a:r>
            <a:r>
              <a:rPr lang="nl-NL" sz="2400" dirty="0" smtClean="0"/>
              <a:t> </a:t>
            </a:r>
            <a:r>
              <a:rPr lang="nl-NL" sz="2400" dirty="0" err="1" smtClean="0"/>
              <a:t>annotation</a:t>
            </a:r>
            <a:endParaRPr lang="nl-NL" sz="2400" dirty="0" smtClean="0"/>
          </a:p>
          <a:p>
            <a:pPr marL="514350" indent="-514350">
              <a:buFont typeface="+mj-lt"/>
              <a:buAutoNum type="arabicPeriod"/>
              <a:defRPr/>
            </a:pPr>
            <a:r>
              <a:rPr lang="nl-NL" sz="2400" dirty="0" err="1" smtClean="0"/>
              <a:t>Indexing</a:t>
            </a:r>
            <a:r>
              <a:rPr lang="nl-NL" sz="2400" dirty="0" smtClean="0"/>
              <a:t> </a:t>
            </a:r>
            <a:r>
              <a:rPr lang="nl-NL" sz="2400" dirty="0" err="1" smtClean="0"/>
              <a:t>with</a:t>
            </a:r>
            <a:r>
              <a:rPr lang="nl-NL" sz="2400" dirty="0" smtClean="0"/>
              <a:t> </a:t>
            </a:r>
            <a:r>
              <a:rPr lang="nl-NL" sz="2400" dirty="0" err="1" smtClean="0"/>
              <a:t>BlackLab</a:t>
            </a:r>
            <a:r>
              <a:rPr lang="nl-NL" sz="2400" dirty="0" smtClean="0"/>
              <a:t> (</a:t>
            </a:r>
            <a:r>
              <a:rPr lang="nl-NL" sz="2400" dirty="0" err="1" smtClean="0"/>
              <a:t>incremental</a:t>
            </a:r>
            <a:r>
              <a:rPr lang="nl-NL" sz="2400" dirty="0" smtClean="0"/>
              <a:t>)</a:t>
            </a:r>
          </a:p>
          <a:p>
            <a:pPr marL="514350" indent="-514350">
              <a:buFont typeface="+mj-lt"/>
              <a:buAutoNum type="arabicPeriod"/>
              <a:defRPr/>
            </a:pPr>
            <a:r>
              <a:rPr lang="nl-NL" sz="2400" dirty="0" err="1" smtClean="0"/>
              <a:t>Errors</a:t>
            </a:r>
            <a:endParaRPr lang="nl-NL" sz="2400" dirty="0"/>
          </a:p>
          <a:p>
            <a:pPr marL="514350" indent="-514350">
              <a:buFont typeface="+mj-lt"/>
              <a:buAutoNum type="arabicPeriod"/>
              <a:defRPr/>
            </a:pPr>
            <a:r>
              <a:rPr lang="nl-NL" sz="2400" dirty="0"/>
              <a:t>Maandelijkse export naar </a:t>
            </a:r>
            <a:r>
              <a:rPr lang="nl-NL" sz="2400" dirty="0" err="1"/>
              <a:t>Neoloog</a:t>
            </a:r>
            <a:r>
              <a:rPr lang="nl-NL" sz="2400" dirty="0"/>
              <a:t> </a:t>
            </a:r>
            <a:endParaRPr lang="nl-NL" sz="2400" dirty="0" smtClean="0"/>
          </a:p>
          <a:p>
            <a:pPr marL="514350" indent="-514350">
              <a:buFont typeface="+mj-lt"/>
              <a:buAutoNum type="arabicPeriod"/>
              <a:defRPr/>
            </a:pPr>
            <a:r>
              <a:rPr lang="nl-NL" sz="2400" i="1" dirty="0" smtClean="0"/>
              <a:t>Automatic update</a:t>
            </a:r>
            <a:endParaRPr lang="nl-NL" sz="2400" i="1" dirty="0"/>
          </a:p>
        </p:txBody>
      </p:sp>
    </p:spTree>
    <p:extLst>
      <p:ext uri="{BB962C8B-B14F-4D97-AF65-F5344CB8AC3E}">
        <p14:creationId xmlns:p14="http://schemas.microsoft.com/office/powerpoint/2010/main" val="16390412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Build</a:t>
            </a:r>
            <a:r>
              <a:rPr lang="nl-NL" dirty="0" smtClean="0"/>
              <a:t> </a:t>
            </a:r>
            <a:r>
              <a:rPr lang="nl-NL" dirty="0" err="1" smtClean="0"/>
              <a:t>your</a:t>
            </a:r>
            <a:r>
              <a:rPr lang="nl-NL" dirty="0" smtClean="0"/>
              <a:t> </a:t>
            </a:r>
            <a:r>
              <a:rPr lang="nl-NL" dirty="0" err="1" smtClean="0"/>
              <a:t>own</a:t>
            </a:r>
            <a:r>
              <a:rPr lang="nl-NL" dirty="0" smtClean="0"/>
              <a:t> corpus</a:t>
            </a:r>
            <a:endParaRPr lang="nl-NL" dirty="0"/>
          </a:p>
        </p:txBody>
      </p:sp>
      <p:sp>
        <p:nvSpPr>
          <p:cNvPr id="3" name="Tijdelijke aanduiding voor inhoud 2"/>
          <p:cNvSpPr>
            <a:spLocks noGrp="1"/>
          </p:cNvSpPr>
          <p:nvPr>
            <p:ph idx="1"/>
          </p:nvPr>
        </p:nvSpPr>
        <p:spPr/>
        <p:txBody>
          <a:bodyPr>
            <a:normAutofit lnSpcReduction="10000"/>
          </a:bodyPr>
          <a:lstStyle/>
          <a:p>
            <a:r>
              <a:rPr lang="nl-NL" dirty="0" smtClean="0"/>
              <a:t>Born digital </a:t>
            </a:r>
          </a:p>
          <a:p>
            <a:r>
              <a:rPr lang="nl-NL" dirty="0" err="1" smtClean="0"/>
              <a:t>Digitisation</a:t>
            </a:r>
            <a:r>
              <a:rPr lang="nl-NL" dirty="0" smtClean="0"/>
              <a:t/>
            </a:r>
            <a:br>
              <a:rPr lang="nl-NL" dirty="0" smtClean="0"/>
            </a:br>
            <a:r>
              <a:rPr lang="nl-NL" dirty="0" smtClean="0"/>
              <a:t>- IMPACT </a:t>
            </a:r>
            <a:r>
              <a:rPr lang="nl-NL" dirty="0" err="1" smtClean="0"/>
              <a:t>CoC</a:t>
            </a:r>
            <a:r>
              <a:rPr lang="nl-NL" dirty="0" smtClean="0"/>
              <a:t> (</a:t>
            </a:r>
            <a:r>
              <a:rPr lang="nl-NL" dirty="0" smtClean="0">
                <a:hlinkClick r:id="rId2"/>
              </a:rPr>
              <a:t>digitisation.eu</a:t>
            </a:r>
            <a:r>
              <a:rPr lang="nl-NL" dirty="0" smtClean="0"/>
              <a:t>)/ </a:t>
            </a:r>
            <a:r>
              <a:rPr lang="nl-NL" dirty="0" err="1" smtClean="0"/>
              <a:t>advice</a:t>
            </a:r>
            <a:r>
              <a:rPr lang="nl-NL" dirty="0" smtClean="0"/>
              <a:t> on </a:t>
            </a:r>
            <a:r>
              <a:rPr lang="nl-NL" dirty="0" err="1" smtClean="0"/>
              <a:t>digitisation</a:t>
            </a:r>
            <a:r>
              <a:rPr lang="nl-NL" dirty="0" smtClean="0"/>
              <a:t/>
            </a:r>
            <a:br>
              <a:rPr lang="nl-NL" dirty="0" smtClean="0"/>
            </a:br>
            <a:r>
              <a:rPr lang="nl-NL" dirty="0" smtClean="0"/>
              <a:t>- PICCL pipeline (CLARIAH)</a:t>
            </a:r>
          </a:p>
          <a:p>
            <a:r>
              <a:rPr lang="nl-NL" dirty="0" smtClean="0"/>
              <a:t>Conversion: </a:t>
            </a:r>
            <a:r>
              <a:rPr lang="nl-NL" dirty="0" smtClean="0"/>
              <a:t/>
            </a:r>
            <a:br>
              <a:rPr lang="nl-NL" dirty="0" smtClean="0"/>
            </a:br>
            <a:r>
              <a:rPr lang="nl-NL" dirty="0" err="1" smtClean="0"/>
              <a:t>conversion</a:t>
            </a:r>
            <a:r>
              <a:rPr lang="nl-NL" smtClean="0"/>
              <a:t> tools</a:t>
            </a:r>
            <a:r>
              <a:rPr lang="nl-NL" dirty="0" smtClean="0"/>
              <a:t/>
            </a:r>
            <a:br>
              <a:rPr lang="nl-NL" dirty="0" smtClean="0"/>
            </a:br>
            <a:r>
              <a:rPr lang="nl-NL" dirty="0" smtClean="0"/>
              <a:t>Open </a:t>
            </a:r>
            <a:r>
              <a:rPr lang="nl-NL" dirty="0" err="1" smtClean="0"/>
              <a:t>Convert</a:t>
            </a:r>
            <a:r>
              <a:rPr lang="nl-NL" dirty="0" smtClean="0"/>
              <a:t/>
            </a:r>
            <a:br>
              <a:rPr lang="nl-NL" dirty="0" smtClean="0"/>
            </a:br>
            <a:r>
              <a:rPr lang="nl-NL" dirty="0" smtClean="0"/>
              <a:t>(</a:t>
            </a:r>
            <a:r>
              <a:rPr lang="nl-NL" dirty="0" smtClean="0">
                <a:hlinkClick r:id="rId3" action="ppaction://hlinkfile"/>
              </a:rPr>
              <a:t>Openconvert.clarin.inl.nl</a:t>
            </a:r>
            <a:r>
              <a:rPr lang="nl-NL" dirty="0" smtClean="0"/>
              <a:t>)</a:t>
            </a:r>
          </a:p>
          <a:p>
            <a:pPr marL="0" indent="0">
              <a:buNone/>
            </a:pPr>
            <a:endParaRPr lang="nl-NL" dirty="0"/>
          </a:p>
        </p:txBody>
      </p:sp>
      <p:sp>
        <p:nvSpPr>
          <p:cNvPr id="4" name="Tijdelijke aanduiding voor dianummer 3"/>
          <p:cNvSpPr>
            <a:spLocks noGrp="1"/>
          </p:cNvSpPr>
          <p:nvPr>
            <p:ph type="sldNum" sz="quarter" idx="12"/>
          </p:nvPr>
        </p:nvSpPr>
        <p:spPr/>
        <p:txBody>
          <a:bodyPr/>
          <a:lstStyle/>
          <a:p>
            <a:fld id="{00157387-DC5E-4657-98EC-5D830EFFB5EC}" type="slidenum">
              <a:rPr lang="nl-NL" smtClean="0"/>
              <a:t>37</a:t>
            </a:fld>
            <a:endParaRPr lang="nl-NL"/>
          </a:p>
        </p:txBody>
      </p:sp>
    </p:spTree>
    <p:extLst>
      <p:ext uri="{BB962C8B-B14F-4D97-AF65-F5344CB8AC3E}">
        <p14:creationId xmlns:p14="http://schemas.microsoft.com/office/powerpoint/2010/main" val="83039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862888" cy="1112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4577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862263"/>
            <a:ext cx="5414962" cy="39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3662363"/>
            <a:ext cx="4457700" cy="315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567363"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3769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981075"/>
            <a:ext cx="7058025"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49659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err="1" smtClean="0"/>
              <a:t>Digitisation</a:t>
            </a:r>
            <a:r>
              <a:rPr lang="en-US" dirty="0" smtClean="0"/>
              <a:t>, conversion</a:t>
            </a:r>
            <a:endParaRPr lang="nl-NL" dirty="0"/>
          </a:p>
        </p:txBody>
      </p:sp>
      <p:pic>
        <p:nvPicPr>
          <p:cNvPr id="8195" name="Picture 2" descr="8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8363" y="2636838"/>
            <a:ext cx="40640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3" descr="Lochkarte0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1520825"/>
            <a:ext cx="32004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descr="ponsband en medicijndoosje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0775" y="1268413"/>
            <a:ext cx="396240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5" descr="flop+diskette.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57563" y="4221163"/>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6" descr="mid-HardDisk1.ogg.jp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5963" y="4821238"/>
            <a:ext cx="24003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7" descr="san.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44588" y="4941888"/>
            <a:ext cx="24193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8578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2255838"/>
            <a:ext cx="527685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3" y="-26988"/>
            <a:ext cx="4086226" cy="581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5" descr="Lochkarte0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875" y="5445125"/>
            <a:ext cx="32004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6" descr="ponsband en medicijndoosje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83075" y="760413"/>
            <a:ext cx="31686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89002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26988"/>
            <a:ext cx="4762501" cy="297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163" y="2349500"/>
            <a:ext cx="54673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 y="3913188"/>
            <a:ext cx="46958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3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pusBuilding-15-10-2017">
  <a:themeElements>
    <a:clrScheme name="INT">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95B3D7"/>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CorpusBuilding-15-10-2017</Template>
  <TotalTime>185</TotalTime>
  <Words>1770</Words>
  <Application>Microsoft Office PowerPoint</Application>
  <PresentationFormat>Diavoorstelling (4:3)</PresentationFormat>
  <Paragraphs>208</Paragraphs>
  <Slides>37</Slides>
  <Notes>19</Notes>
  <HiddenSlides>0</HiddenSlides>
  <MMClips>0</MMClips>
  <ScaleCrop>false</ScaleCrop>
  <HeadingPairs>
    <vt:vector size="4" baseType="variant">
      <vt:variant>
        <vt:lpstr>Thema</vt:lpstr>
      </vt:variant>
      <vt:variant>
        <vt:i4>1</vt:i4>
      </vt:variant>
      <vt:variant>
        <vt:lpstr>Diatitels</vt:lpstr>
      </vt:variant>
      <vt:variant>
        <vt:i4>37</vt:i4>
      </vt:variant>
    </vt:vector>
  </HeadingPairs>
  <TitlesOfParts>
    <vt:vector size="38" baseType="lpstr">
      <vt:lpstr>CorpusBuilding-15-10-2017</vt:lpstr>
      <vt:lpstr>Riddles in the Dark. Corpus building</vt:lpstr>
      <vt:lpstr>Excerpt, Copy, Order</vt:lpstr>
      <vt:lpstr>PowerPoint-presentatie</vt:lpstr>
      <vt:lpstr>PowerPoint-presentatie</vt:lpstr>
      <vt:lpstr>PowerPoint-presentatie</vt:lpstr>
      <vt:lpstr>PowerPoint-presentatie</vt:lpstr>
      <vt:lpstr>Digitisation, conversion</vt:lpstr>
      <vt:lpstr>PowerPoint-presentatie</vt:lpstr>
      <vt:lpstr>PowerPoint-presentatie</vt:lpstr>
      <vt:lpstr>PowerPoint-presentatie</vt:lpstr>
      <vt:lpstr>PowerPoint-presentatie</vt:lpstr>
      <vt:lpstr>Steps</vt:lpstr>
      <vt:lpstr>PowerPoint-presentatie</vt:lpstr>
      <vt:lpstr>PowerPoint-presentatie</vt:lpstr>
      <vt:lpstr>PowerPoint-presentatie</vt:lpstr>
      <vt:lpstr>PowerPoint-presentatie</vt:lpstr>
      <vt:lpstr>General principles corpus processing</vt:lpstr>
      <vt:lpstr>Corpusprocessing for Nederlab</vt:lpstr>
      <vt:lpstr>Corpus processing</vt:lpstr>
      <vt:lpstr>Huygens ING</vt:lpstr>
      <vt:lpstr>Heinsius letters</vt:lpstr>
      <vt:lpstr>Letters</vt:lpstr>
      <vt:lpstr>Challenges</vt:lpstr>
      <vt:lpstr>OCR quality + format</vt:lpstr>
      <vt:lpstr>PowerPoint-presentatie</vt:lpstr>
      <vt:lpstr>Re-OCR</vt:lpstr>
      <vt:lpstr>Formats</vt:lpstr>
      <vt:lpstr>Abbyy XML </vt:lpstr>
      <vt:lpstr>ALTO</vt:lpstr>
      <vt:lpstr>Automatic conversion to TEI</vt:lpstr>
      <vt:lpstr>Structure recognition: notes</vt:lpstr>
      <vt:lpstr>Structure recognition: letter  segmentation</vt:lpstr>
      <vt:lpstr>PowerPoint-presentatie</vt:lpstr>
      <vt:lpstr>Metadata</vt:lpstr>
      <vt:lpstr>Corpus Hedendaags Nederlands chn.inl.nl</vt:lpstr>
      <vt:lpstr>Corpus workflow</vt:lpstr>
      <vt:lpstr>Build your own corpus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Riddles in the Dark. Corpus building</dc:title>
  <dc:creator>Katrien</dc:creator>
  <cp:lastModifiedBy>Katrien</cp:lastModifiedBy>
  <cp:revision>18</cp:revision>
  <dcterms:created xsi:type="dcterms:W3CDTF">2017-10-24T20:03:16Z</dcterms:created>
  <dcterms:modified xsi:type="dcterms:W3CDTF">2017-10-25T06:25:27Z</dcterms:modified>
</cp:coreProperties>
</file>